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charts/chart2.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72" r:id="rId13"/>
    <p:sldId id="273" r:id="rId14"/>
    <p:sldId id="275" r:id="rId15"/>
    <p:sldId id="279" r:id="rId16"/>
    <p:sldId id="325" r:id="rId17"/>
    <p:sldId id="295" r:id="rId18"/>
    <p:sldId id="296" r:id="rId19"/>
    <p:sldId id="298" r:id="rId20"/>
    <p:sldId id="299" r:id="rId21"/>
    <p:sldId id="300" r:id="rId22"/>
    <p:sldId id="305" r:id="rId23"/>
    <p:sldId id="309" r:id="rId24"/>
    <p:sldId id="308" r:id="rId25"/>
    <p:sldId id="310" r:id="rId26"/>
    <p:sldId id="314" r:id="rId27"/>
    <p:sldId id="320" r:id="rId28"/>
    <p:sldId id="321" r:id="rId29"/>
    <p:sldId id="322" r:id="rId30"/>
    <p:sldId id="323" r:id="rId31"/>
    <p:sldId id="326" r:id="rId32"/>
    <p:sldId id="341" r:id="rId33"/>
    <p:sldId id="343" r:id="rId34"/>
    <p:sldId id="327" r:id="rId35"/>
    <p:sldId id="338" r:id="rId36"/>
    <p:sldId id="342" r:id="rId37"/>
    <p:sldId id="344" r:id="rId38"/>
    <p:sldId id="330" r:id="rId39"/>
    <p:sldId id="331" r:id="rId40"/>
    <p:sldId id="334" r:id="rId41"/>
    <p:sldId id="335" r:id="rId42"/>
    <p:sldId id="336" r:id="rId43"/>
    <p:sldId id="340"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2399526" indent="15411" algn="l" defTabSz="1109609" rtl="0" fontAlgn="auto" latinLnBrk="0" hangingPunct="0">
      <a:lnSpc>
        <a:spcPct val="107200"/>
      </a:lnSpc>
      <a:spcBef>
        <a:spcPts val="0"/>
      </a:spcBef>
      <a:spcAft>
        <a:spcPts val="0"/>
      </a:spcAft>
      <a:buClrTx/>
      <a:buSzTx/>
      <a:buFontTx/>
      <a:buNone/>
      <a:tabLst/>
      <a:defRPr kumimoji="0" sz="4800" b="0" i="0" u="none" strike="noStrike" cap="none" spc="-105" normalizeH="0" baseline="0">
        <a:ln>
          <a:noFill/>
        </a:ln>
        <a:solidFill>
          <a:srgbClr val="000000"/>
        </a:solidFill>
        <a:effectLst/>
        <a:uFillTx/>
        <a:latin typeface="+mj-lt"/>
        <a:ea typeface="+mj-ea"/>
        <a:cs typeface="+mj-cs"/>
        <a:sym typeface="Arial"/>
      </a:defRPr>
    </a:lvl1pPr>
    <a:lvl2pPr marL="0" marR="2399526" indent="15411" algn="l" defTabSz="1109609" rtl="0" fontAlgn="auto" latinLnBrk="0" hangingPunct="0">
      <a:lnSpc>
        <a:spcPct val="107200"/>
      </a:lnSpc>
      <a:spcBef>
        <a:spcPts val="0"/>
      </a:spcBef>
      <a:spcAft>
        <a:spcPts val="0"/>
      </a:spcAft>
      <a:buClrTx/>
      <a:buSzTx/>
      <a:buFontTx/>
      <a:buNone/>
      <a:tabLst/>
      <a:defRPr kumimoji="0" sz="4800" b="0" i="0" u="none" strike="noStrike" cap="none" spc="-105" normalizeH="0" baseline="0">
        <a:ln>
          <a:noFill/>
        </a:ln>
        <a:solidFill>
          <a:srgbClr val="000000"/>
        </a:solidFill>
        <a:effectLst/>
        <a:uFillTx/>
        <a:latin typeface="+mj-lt"/>
        <a:ea typeface="+mj-ea"/>
        <a:cs typeface="+mj-cs"/>
        <a:sym typeface="Arial"/>
      </a:defRPr>
    </a:lvl2pPr>
    <a:lvl3pPr marL="0" marR="2399526" indent="15411" algn="l" defTabSz="1109609" rtl="0" fontAlgn="auto" latinLnBrk="0" hangingPunct="0">
      <a:lnSpc>
        <a:spcPct val="107200"/>
      </a:lnSpc>
      <a:spcBef>
        <a:spcPts val="0"/>
      </a:spcBef>
      <a:spcAft>
        <a:spcPts val="0"/>
      </a:spcAft>
      <a:buClrTx/>
      <a:buSzTx/>
      <a:buFontTx/>
      <a:buNone/>
      <a:tabLst/>
      <a:defRPr kumimoji="0" sz="4800" b="0" i="0" u="none" strike="noStrike" cap="none" spc="-105" normalizeH="0" baseline="0">
        <a:ln>
          <a:noFill/>
        </a:ln>
        <a:solidFill>
          <a:srgbClr val="000000"/>
        </a:solidFill>
        <a:effectLst/>
        <a:uFillTx/>
        <a:latin typeface="+mj-lt"/>
        <a:ea typeface="+mj-ea"/>
        <a:cs typeface="+mj-cs"/>
        <a:sym typeface="Arial"/>
      </a:defRPr>
    </a:lvl3pPr>
    <a:lvl4pPr marL="0" marR="2399526" indent="15411" algn="l" defTabSz="1109609" rtl="0" fontAlgn="auto" latinLnBrk="0" hangingPunct="0">
      <a:lnSpc>
        <a:spcPct val="107200"/>
      </a:lnSpc>
      <a:spcBef>
        <a:spcPts val="0"/>
      </a:spcBef>
      <a:spcAft>
        <a:spcPts val="0"/>
      </a:spcAft>
      <a:buClrTx/>
      <a:buSzTx/>
      <a:buFontTx/>
      <a:buNone/>
      <a:tabLst/>
      <a:defRPr kumimoji="0" sz="4800" b="0" i="0" u="none" strike="noStrike" cap="none" spc="-105" normalizeH="0" baseline="0">
        <a:ln>
          <a:noFill/>
        </a:ln>
        <a:solidFill>
          <a:srgbClr val="000000"/>
        </a:solidFill>
        <a:effectLst/>
        <a:uFillTx/>
        <a:latin typeface="+mj-lt"/>
        <a:ea typeface="+mj-ea"/>
        <a:cs typeface="+mj-cs"/>
        <a:sym typeface="Arial"/>
      </a:defRPr>
    </a:lvl4pPr>
    <a:lvl5pPr marL="0" marR="2399526" indent="15411" algn="l" defTabSz="1109609" rtl="0" fontAlgn="auto" latinLnBrk="0" hangingPunct="0">
      <a:lnSpc>
        <a:spcPct val="107200"/>
      </a:lnSpc>
      <a:spcBef>
        <a:spcPts val="0"/>
      </a:spcBef>
      <a:spcAft>
        <a:spcPts val="0"/>
      </a:spcAft>
      <a:buClrTx/>
      <a:buSzTx/>
      <a:buFontTx/>
      <a:buNone/>
      <a:tabLst/>
      <a:defRPr kumimoji="0" sz="4800" b="0" i="0" u="none" strike="noStrike" cap="none" spc="-105" normalizeH="0" baseline="0">
        <a:ln>
          <a:noFill/>
        </a:ln>
        <a:solidFill>
          <a:srgbClr val="000000"/>
        </a:solidFill>
        <a:effectLst/>
        <a:uFillTx/>
        <a:latin typeface="+mj-lt"/>
        <a:ea typeface="+mj-ea"/>
        <a:cs typeface="+mj-cs"/>
        <a:sym typeface="Arial"/>
      </a:defRPr>
    </a:lvl5pPr>
    <a:lvl6pPr marL="0" marR="2399526" indent="15411" algn="l" defTabSz="1109609" rtl="0" fontAlgn="auto" latinLnBrk="0" hangingPunct="0">
      <a:lnSpc>
        <a:spcPct val="107200"/>
      </a:lnSpc>
      <a:spcBef>
        <a:spcPts val="0"/>
      </a:spcBef>
      <a:spcAft>
        <a:spcPts val="0"/>
      </a:spcAft>
      <a:buClrTx/>
      <a:buSzTx/>
      <a:buFontTx/>
      <a:buNone/>
      <a:tabLst/>
      <a:defRPr kumimoji="0" sz="4800" b="0" i="0" u="none" strike="noStrike" cap="none" spc="-105" normalizeH="0" baseline="0">
        <a:ln>
          <a:noFill/>
        </a:ln>
        <a:solidFill>
          <a:srgbClr val="000000"/>
        </a:solidFill>
        <a:effectLst/>
        <a:uFillTx/>
        <a:latin typeface="+mj-lt"/>
        <a:ea typeface="+mj-ea"/>
        <a:cs typeface="+mj-cs"/>
        <a:sym typeface="Arial"/>
      </a:defRPr>
    </a:lvl6pPr>
    <a:lvl7pPr marL="0" marR="2399526" indent="15411" algn="l" defTabSz="1109609" rtl="0" fontAlgn="auto" latinLnBrk="0" hangingPunct="0">
      <a:lnSpc>
        <a:spcPct val="107200"/>
      </a:lnSpc>
      <a:spcBef>
        <a:spcPts val="0"/>
      </a:spcBef>
      <a:spcAft>
        <a:spcPts val="0"/>
      </a:spcAft>
      <a:buClrTx/>
      <a:buSzTx/>
      <a:buFontTx/>
      <a:buNone/>
      <a:tabLst/>
      <a:defRPr kumimoji="0" sz="4800" b="0" i="0" u="none" strike="noStrike" cap="none" spc="-105" normalizeH="0" baseline="0">
        <a:ln>
          <a:noFill/>
        </a:ln>
        <a:solidFill>
          <a:srgbClr val="000000"/>
        </a:solidFill>
        <a:effectLst/>
        <a:uFillTx/>
        <a:latin typeface="+mj-lt"/>
        <a:ea typeface="+mj-ea"/>
        <a:cs typeface="+mj-cs"/>
        <a:sym typeface="Arial"/>
      </a:defRPr>
    </a:lvl7pPr>
    <a:lvl8pPr marL="0" marR="2399526" indent="15411" algn="l" defTabSz="1109609" rtl="0" fontAlgn="auto" latinLnBrk="0" hangingPunct="0">
      <a:lnSpc>
        <a:spcPct val="107200"/>
      </a:lnSpc>
      <a:spcBef>
        <a:spcPts val="0"/>
      </a:spcBef>
      <a:spcAft>
        <a:spcPts val="0"/>
      </a:spcAft>
      <a:buClrTx/>
      <a:buSzTx/>
      <a:buFontTx/>
      <a:buNone/>
      <a:tabLst/>
      <a:defRPr kumimoji="0" sz="4800" b="0" i="0" u="none" strike="noStrike" cap="none" spc="-105" normalizeH="0" baseline="0">
        <a:ln>
          <a:noFill/>
        </a:ln>
        <a:solidFill>
          <a:srgbClr val="000000"/>
        </a:solidFill>
        <a:effectLst/>
        <a:uFillTx/>
        <a:latin typeface="+mj-lt"/>
        <a:ea typeface="+mj-ea"/>
        <a:cs typeface="+mj-cs"/>
        <a:sym typeface="Arial"/>
      </a:defRPr>
    </a:lvl8pPr>
    <a:lvl9pPr marL="0" marR="2399526" indent="15411" algn="l" defTabSz="1109609" rtl="0" fontAlgn="auto" latinLnBrk="0" hangingPunct="0">
      <a:lnSpc>
        <a:spcPct val="107200"/>
      </a:lnSpc>
      <a:spcBef>
        <a:spcPts val="0"/>
      </a:spcBef>
      <a:spcAft>
        <a:spcPts val="0"/>
      </a:spcAft>
      <a:buClrTx/>
      <a:buSzTx/>
      <a:buFontTx/>
      <a:buNone/>
      <a:tabLst/>
      <a:defRPr kumimoji="0" sz="4800" b="0" i="0" u="none" strike="noStrike" cap="none" spc="-105" normalizeH="0" baseline="0">
        <a:ln>
          <a:noFill/>
        </a:ln>
        <a:solidFill>
          <a:srgbClr val="000000"/>
        </a:solidFill>
        <a:effectLst/>
        <a:uFillTx/>
        <a:latin typeface="+mj-lt"/>
        <a:ea typeface="+mj-ea"/>
        <a:cs typeface="+mj-cs"/>
        <a:sym typeface="Arial"/>
      </a:defRPr>
    </a:lvl9pPr>
  </p:defaultTextStyle>
  <p:extLst>
    <p:ext uri="{521415D9-36F7-43E2-AB2F-B90AF26B5E84}">
      <p14:sectionLst xmlns:p14="http://schemas.microsoft.com/office/powerpoint/2010/main">
        <p14:section name="Title Page" id="{8DEBC9A6-2537-4319-9701-64E2A0965057}">
          <p14:sldIdLst>
            <p14:sldId id="256"/>
          </p14:sldIdLst>
        </p14:section>
        <p14:section name="Introduction to Core" id="{094D20CA-8150-4A4D-8DD6-2C946DE751A5}">
          <p14:sldIdLst>
            <p14:sldId id="257"/>
            <p14:sldId id="258"/>
          </p14:sldIdLst>
        </p14:section>
        <p14:section name="What is and why use proteomics" id="{FD5E2858-C467-4D35-BA62-EFC0D0DB256F}">
          <p14:sldIdLst>
            <p14:sldId id="259"/>
            <p14:sldId id="260"/>
            <p14:sldId id="261"/>
            <p14:sldId id="262"/>
            <p14:sldId id="263"/>
            <p14:sldId id="264"/>
            <p14:sldId id="265"/>
            <p14:sldId id="266"/>
            <p14:sldId id="272"/>
            <p14:sldId id="273"/>
            <p14:sldId id="275"/>
            <p14:sldId id="279"/>
          </p14:sldIdLst>
        </p14:section>
        <p14:section name="Bottom-up workflow" id="{6E1AB868-191F-490C-A762-21219699BE22}">
          <p14:sldIdLst>
            <p14:sldId id="325"/>
            <p14:sldId id="295"/>
            <p14:sldId id="296"/>
            <p14:sldId id="298"/>
            <p14:sldId id="299"/>
            <p14:sldId id="300"/>
            <p14:sldId id="305"/>
            <p14:sldId id="309"/>
            <p14:sldId id="308"/>
            <p14:sldId id="310"/>
            <p14:sldId id="314"/>
            <p14:sldId id="320"/>
            <p14:sldId id="321"/>
            <p14:sldId id="322"/>
            <p14:sldId id="323"/>
          </p14:sldIdLst>
        </p14:section>
        <p14:section name="Example data" id="{9333497B-6BF7-4C90-82B0-C4FC79E2C775}">
          <p14:sldIdLst>
            <p14:sldId id="326"/>
            <p14:sldId id="341"/>
            <p14:sldId id="343"/>
            <p14:sldId id="327"/>
            <p14:sldId id="338"/>
            <p14:sldId id="342"/>
            <p14:sldId id="344"/>
            <p14:sldId id="330"/>
            <p14:sldId id="331"/>
            <p14:sldId id="334"/>
            <p14:sldId id="335"/>
            <p14:sldId id="336"/>
            <p14:sldId id="340"/>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F8FFE"/>
    <a:srgbClr val="BAC8E0"/>
    <a:srgbClr val="2A4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70292" autoAdjust="0"/>
  </p:normalViewPr>
  <p:slideViewPr>
    <p:cSldViewPr snapToGrid="0">
      <p:cViewPr varScale="1">
        <p:scale>
          <a:sx n="39" d="100"/>
          <a:sy n="39" d="100"/>
        </p:scale>
        <p:origin x="1032" y="60"/>
      </p:cViewPr>
      <p:guideLst>
        <p:guide orient="horz" pos="4320"/>
        <p:guide pos="76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9.0327500000000005E-2"/>
          <c:y val="3.7509899999999999E-2"/>
          <c:w val="0.90467200000000003"/>
          <c:h val="0.82968200000000003"/>
        </c:manualLayout>
      </c:layout>
      <c:barChart>
        <c:barDir val="col"/>
        <c:grouping val="clustered"/>
        <c:varyColors val="0"/>
        <c:ser>
          <c:idx val="0"/>
          <c:order val="0"/>
          <c:tx>
            <c:strRef>
              <c:f>Sheet1!$A$2</c:f>
              <c:strCache>
                <c:ptCount val="1"/>
                <c:pt idx="0">
                  <c:v>Region 1</c:v>
                </c:pt>
              </c:strCache>
            </c:strRef>
          </c:tx>
          <c:spPr>
            <a:solidFill>
              <a:srgbClr val="2E578C"/>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Sheet1!$B$1:$M$1</c:f>
              <c:strCache>
                <c:ptCount val="12"/>
                <c:pt idx="0">
                  <c:v>2000</c:v>
                </c:pt>
                <c:pt idx="1">
                  <c:v>2001</c:v>
                </c:pt>
                <c:pt idx="2">
                  <c:v>2002</c:v>
                </c:pt>
                <c:pt idx="3">
                  <c:v>2005</c:v>
                </c:pt>
                <c:pt idx="4">
                  <c:v>2008</c:v>
                </c:pt>
                <c:pt idx="5">
                  <c:v>2011</c:v>
                </c:pt>
                <c:pt idx="6">
                  <c:v>2014</c:v>
                </c:pt>
                <c:pt idx="7">
                  <c:v>2017</c:v>
                </c:pt>
                <c:pt idx="8">
                  <c:v>2020</c:v>
                </c:pt>
                <c:pt idx="9">
                  <c:v>2021</c:v>
                </c:pt>
                <c:pt idx="10">
                  <c:v>2022 (up to 11/1)</c:v>
                </c:pt>
                <c:pt idx="11">
                  <c:v>2022 (projected)</c:v>
                </c:pt>
              </c:strCache>
            </c:strRef>
          </c:cat>
          <c:val>
            <c:numRef>
              <c:f>Sheet1!$B$2:$M$2</c:f>
              <c:numCache>
                <c:formatCode>General</c:formatCode>
                <c:ptCount val="12"/>
                <c:pt idx="0">
                  <c:v>463</c:v>
                </c:pt>
                <c:pt idx="1">
                  <c:v>1104</c:v>
                </c:pt>
                <c:pt idx="2">
                  <c:v>1743</c:v>
                </c:pt>
                <c:pt idx="3">
                  <c:v>4554</c:v>
                </c:pt>
                <c:pt idx="4">
                  <c:v>6577</c:v>
                </c:pt>
                <c:pt idx="5">
                  <c:v>8404</c:v>
                </c:pt>
                <c:pt idx="6">
                  <c:v>10196</c:v>
                </c:pt>
                <c:pt idx="7">
                  <c:v>11161</c:v>
                </c:pt>
                <c:pt idx="8">
                  <c:v>14489</c:v>
                </c:pt>
                <c:pt idx="9">
                  <c:v>16121</c:v>
                </c:pt>
                <c:pt idx="10">
                  <c:v>15235</c:v>
                </c:pt>
                <c:pt idx="11">
                  <c:v>18282</c:v>
                </c:pt>
              </c:numCache>
            </c:numRef>
          </c:val>
          <c:extLst>
            <c:ext xmlns:c16="http://schemas.microsoft.com/office/drawing/2014/chart" uri="{C3380CC4-5D6E-409C-BE32-E72D297353CC}">
              <c16:uniqueId val="{00000000-07B3-41FC-99D4-82CD4A469BD7}"/>
            </c:ext>
          </c:extLst>
        </c:ser>
        <c:dLbls>
          <c:showLegendKey val="0"/>
          <c:showVal val="0"/>
          <c:showCatName val="0"/>
          <c:showSerName val="0"/>
          <c:showPercent val="0"/>
          <c:showBubbleSize val="0"/>
        </c:dLbls>
        <c:gapWidth val="100"/>
        <c:axId val="2094734552"/>
        <c:axId val="2094734553"/>
      </c:barChart>
      <c:catAx>
        <c:axId val="2094734552"/>
        <c:scaling>
          <c:orientation val="minMax"/>
        </c:scaling>
        <c:delete val="0"/>
        <c:axPos val="b"/>
        <c:title>
          <c:tx>
            <c:rich>
              <a:bodyPr rot="0"/>
              <a:lstStyle/>
              <a:p>
                <a:pPr>
                  <a:defRPr sz="3200" b="0" i="0" u="none" strike="noStrike">
                    <a:solidFill>
                      <a:srgbClr val="000000"/>
                    </a:solidFill>
                    <a:latin typeface="Arial"/>
                  </a:defRPr>
                </a:pPr>
                <a:r>
                  <a:rPr lang="en-US" sz="3200" b="0" i="0" u="none" strike="noStrike">
                    <a:solidFill>
                      <a:srgbClr val="000000"/>
                    </a:solidFill>
                    <a:latin typeface="Arial"/>
                  </a:rPr>
                  <a:t>Year</a:t>
                </a:r>
              </a:p>
            </c:rich>
          </c:tx>
          <c:overlay val="1"/>
        </c:title>
        <c:numFmt formatCode="General" sourceLinked="0"/>
        <c:majorTickMark val="out"/>
        <c:minorTickMark val="none"/>
        <c:tickLblPos val="low"/>
        <c:spPr>
          <a:ln w="12700" cap="flat">
            <a:solidFill>
              <a:srgbClr val="888888"/>
            </a:solidFill>
            <a:prstDash val="solid"/>
            <a:round/>
          </a:ln>
        </c:spPr>
        <c:txPr>
          <a:bodyPr rot="0"/>
          <a:lstStyle/>
          <a:p>
            <a:pPr>
              <a:defRPr sz="26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max val="18000"/>
        </c:scaling>
        <c:delete val="0"/>
        <c:axPos val="l"/>
        <c:majorGridlines>
          <c:spPr>
            <a:ln w="12700" cap="flat">
              <a:solidFill>
                <a:srgbClr val="888888"/>
              </a:solidFill>
              <a:prstDash val="solid"/>
              <a:round/>
            </a:ln>
          </c:spPr>
        </c:majorGridlines>
        <c:title>
          <c:tx>
            <c:rich>
              <a:bodyPr rot="-5400000"/>
              <a:lstStyle/>
              <a:p>
                <a:pPr>
                  <a:defRPr sz="3200" b="0" i="0" u="none" strike="noStrike">
                    <a:solidFill>
                      <a:srgbClr val="000000"/>
                    </a:solidFill>
                    <a:latin typeface="Arial"/>
                  </a:defRPr>
                </a:pPr>
                <a:r>
                  <a:rPr lang="en-US" sz="3200" b="0" i="0" u="none" strike="noStrike">
                    <a:solidFill>
                      <a:srgbClr val="000000"/>
                    </a:solidFill>
                    <a:latin typeface="Arial"/>
                  </a:rPr>
                  <a:t>Number PubMed Articles with “Proteomics"</a:t>
                </a:r>
              </a:p>
            </c:rich>
          </c:tx>
          <c:overlay val="1"/>
        </c:title>
        <c:numFmt formatCode="0" sourceLinked="0"/>
        <c:majorTickMark val="out"/>
        <c:minorTickMark val="none"/>
        <c:tickLblPos val="nextTo"/>
        <c:spPr>
          <a:ln w="12700" cap="flat">
            <a:solidFill>
              <a:srgbClr val="888888"/>
            </a:solidFill>
            <a:prstDash val="solid"/>
            <a:round/>
          </a:ln>
        </c:spPr>
        <c:txPr>
          <a:bodyPr rot="0"/>
          <a:lstStyle/>
          <a:p>
            <a:pPr>
              <a:defRPr sz="2600" b="0" i="0" u="none" strike="noStrike">
                <a:solidFill>
                  <a:srgbClr val="000000"/>
                </a:solidFill>
                <a:latin typeface="Arial"/>
              </a:defRPr>
            </a:pPr>
            <a:endParaRPr lang="en-US"/>
          </a:p>
        </c:txPr>
        <c:crossAx val="2094734552"/>
        <c:crosses val="autoZero"/>
        <c:crossBetween val="between"/>
        <c:majorUnit val="4500"/>
        <c:minorUnit val="225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9.5774600000000001E-2"/>
          <c:y val="4.0038600000000001E-2"/>
          <c:w val="0.89922500000000005"/>
          <c:h val="0.81904200000000005"/>
        </c:manualLayout>
      </c:layout>
      <c:barChart>
        <c:barDir val="col"/>
        <c:grouping val="clustered"/>
        <c:varyColors val="0"/>
        <c:ser>
          <c:idx val="0"/>
          <c:order val="0"/>
          <c:tx>
            <c:strRef>
              <c:f>Sheet1!$A$2</c:f>
              <c:strCache>
                <c:ptCount val="1"/>
                <c:pt idx="0">
                  <c:v>Region 1</c:v>
                </c:pt>
              </c:strCache>
            </c:strRef>
          </c:tx>
          <c:spPr>
            <a:solidFill>
              <a:srgbClr val="2E578C"/>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Sheet1!$B$1:$F$1</c:f>
              <c:strCache>
                <c:ptCount val="5"/>
                <c:pt idx="0">
                  <c:v>2006</c:v>
                </c:pt>
                <c:pt idx="1">
                  <c:v>2008</c:v>
                </c:pt>
                <c:pt idx="2">
                  <c:v>2012</c:v>
                </c:pt>
                <c:pt idx="3">
                  <c:v>2015</c:v>
                </c:pt>
                <c:pt idx="4">
                  <c:v>2018</c:v>
                </c:pt>
              </c:strCache>
            </c:strRef>
          </c:cat>
          <c:val>
            <c:numRef>
              <c:f>Sheet1!$B$2:$F$2</c:f>
              <c:numCache>
                <c:formatCode>General</c:formatCode>
                <c:ptCount val="5"/>
                <c:pt idx="0">
                  <c:v>1000</c:v>
                </c:pt>
                <c:pt idx="1">
                  <c:v>1900</c:v>
                </c:pt>
                <c:pt idx="2">
                  <c:v>4500</c:v>
                </c:pt>
                <c:pt idx="3">
                  <c:v>7200</c:v>
                </c:pt>
                <c:pt idx="4">
                  <c:v>10217</c:v>
                </c:pt>
              </c:numCache>
            </c:numRef>
          </c:val>
          <c:extLst>
            <c:ext xmlns:c16="http://schemas.microsoft.com/office/drawing/2014/chart" uri="{C3380CC4-5D6E-409C-BE32-E72D297353CC}">
              <c16:uniqueId val="{00000000-C283-4B2B-A56C-4913182717F2}"/>
            </c:ext>
          </c:extLst>
        </c:ser>
        <c:dLbls>
          <c:showLegendKey val="0"/>
          <c:showVal val="0"/>
          <c:showCatName val="0"/>
          <c:showSerName val="0"/>
          <c:showPercent val="0"/>
          <c:showBubbleSize val="0"/>
        </c:dLbls>
        <c:gapWidth val="130"/>
        <c:axId val="2094734552"/>
        <c:axId val="2094734553"/>
      </c:barChart>
      <c:catAx>
        <c:axId val="2094734552"/>
        <c:scaling>
          <c:orientation val="minMax"/>
        </c:scaling>
        <c:delete val="0"/>
        <c:axPos val="b"/>
        <c:title>
          <c:tx>
            <c:rich>
              <a:bodyPr rot="0"/>
              <a:lstStyle/>
              <a:p>
                <a:pPr>
                  <a:defRPr sz="3200" b="0" i="0" u="none" strike="noStrike">
                    <a:solidFill>
                      <a:srgbClr val="000000"/>
                    </a:solidFill>
                    <a:latin typeface="Arial"/>
                  </a:defRPr>
                </a:pPr>
                <a:r>
                  <a:rPr lang="en-US" sz="3200" b="0" i="0" u="none" strike="noStrike">
                    <a:solidFill>
                      <a:srgbClr val="000000"/>
                    </a:solidFill>
                    <a:latin typeface="Arial"/>
                  </a:rPr>
                  <a:t>Publication Date</a:t>
                </a:r>
              </a:p>
            </c:rich>
          </c:tx>
          <c:overlay val="1"/>
        </c:title>
        <c:numFmt formatCode="General" sourceLinked="0"/>
        <c:majorTickMark val="out"/>
        <c:minorTickMark val="none"/>
        <c:tickLblPos val="low"/>
        <c:spPr>
          <a:ln w="12700" cap="flat">
            <a:solidFill>
              <a:srgbClr val="888888"/>
            </a:solidFill>
            <a:prstDash val="solid"/>
            <a:round/>
          </a:ln>
        </c:spPr>
        <c:txPr>
          <a:bodyPr rot="0"/>
          <a:lstStyle/>
          <a:p>
            <a:pPr>
              <a:defRPr sz="26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88888"/>
              </a:solidFill>
              <a:prstDash val="solid"/>
              <a:round/>
            </a:ln>
          </c:spPr>
        </c:majorGridlines>
        <c:title>
          <c:tx>
            <c:rich>
              <a:bodyPr rot="-5400000"/>
              <a:lstStyle/>
              <a:p>
                <a:pPr>
                  <a:defRPr sz="3200" b="0" i="0" u="none" strike="noStrike">
                    <a:solidFill>
                      <a:srgbClr val="000000"/>
                    </a:solidFill>
                    <a:latin typeface="Arial"/>
                  </a:defRPr>
                </a:pPr>
                <a:r>
                  <a:rPr lang="en-US" sz="3200" b="0" i="0" u="none" strike="noStrike" dirty="0">
                    <a:solidFill>
                      <a:srgbClr val="000000"/>
                    </a:solidFill>
                    <a:latin typeface="Arial"/>
                  </a:rPr>
                  <a:t>Proteins Identified in HeLa Cells</a:t>
                </a:r>
              </a:p>
            </c:rich>
          </c:tx>
          <c:overlay val="1"/>
        </c:title>
        <c:numFmt formatCode="0" sourceLinked="0"/>
        <c:majorTickMark val="out"/>
        <c:minorTickMark val="none"/>
        <c:tickLblPos val="nextTo"/>
        <c:spPr>
          <a:ln w="12700" cap="flat">
            <a:solidFill>
              <a:srgbClr val="888888"/>
            </a:solidFill>
            <a:prstDash val="solid"/>
            <a:round/>
          </a:ln>
        </c:spPr>
        <c:txPr>
          <a:bodyPr rot="0"/>
          <a:lstStyle/>
          <a:p>
            <a:pPr>
              <a:defRPr sz="2600" b="0" i="0" u="none" strike="noStrike">
                <a:solidFill>
                  <a:srgbClr val="000000"/>
                </a:solidFill>
                <a:latin typeface="Arial"/>
              </a:defRPr>
            </a:pPr>
            <a:endParaRPr lang="en-US"/>
          </a:p>
        </c:txPr>
        <c:crossAx val="2094734552"/>
        <c:crosses val="autoZero"/>
        <c:crossBetween val="between"/>
        <c:majorUnit val="2750"/>
        <c:minorUnit val="13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xfrm>
            <a:off x="1143000" y="685800"/>
            <a:ext cx="4572000" cy="3429000"/>
          </a:xfrm>
          <a:prstGeom prst="rect">
            <a:avLst/>
          </a:prstGeom>
        </p:spPr>
        <p:txBody>
          <a:bodyPr/>
          <a:lstStyle/>
          <a:p>
            <a:endParaRPr/>
          </a:p>
        </p:txBody>
      </p:sp>
      <p:sp>
        <p:nvSpPr>
          <p:cNvPr id="183" name="Shape 18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000">
        <a:latin typeface="+mj-lt"/>
        <a:ea typeface="+mj-ea"/>
        <a:cs typeface="+mj-cs"/>
        <a:sym typeface="Arial"/>
      </a:defRPr>
    </a:lvl1pPr>
    <a:lvl2pPr indent="228600" defTabSz="457200" latinLnBrk="0">
      <a:defRPr sz="2000">
        <a:latin typeface="+mj-lt"/>
        <a:ea typeface="+mj-ea"/>
        <a:cs typeface="+mj-cs"/>
        <a:sym typeface="Arial"/>
      </a:defRPr>
    </a:lvl2pPr>
    <a:lvl3pPr indent="457200" defTabSz="457200" latinLnBrk="0">
      <a:defRPr sz="2000">
        <a:latin typeface="+mj-lt"/>
        <a:ea typeface="+mj-ea"/>
        <a:cs typeface="+mj-cs"/>
        <a:sym typeface="Arial"/>
      </a:defRPr>
    </a:lvl3pPr>
    <a:lvl4pPr indent="685800" defTabSz="457200" latinLnBrk="0">
      <a:defRPr sz="2000">
        <a:latin typeface="+mj-lt"/>
        <a:ea typeface="+mj-ea"/>
        <a:cs typeface="+mj-cs"/>
        <a:sym typeface="Arial"/>
      </a:defRPr>
    </a:lvl4pPr>
    <a:lvl5pPr indent="914400" defTabSz="457200" latinLnBrk="0">
      <a:defRPr sz="2000">
        <a:latin typeface="+mj-lt"/>
        <a:ea typeface="+mj-ea"/>
        <a:cs typeface="+mj-cs"/>
        <a:sym typeface="Arial"/>
      </a:defRPr>
    </a:lvl5pPr>
    <a:lvl6pPr indent="1143000" defTabSz="457200" latinLnBrk="0">
      <a:defRPr sz="2000">
        <a:latin typeface="+mj-lt"/>
        <a:ea typeface="+mj-ea"/>
        <a:cs typeface="+mj-cs"/>
        <a:sym typeface="Arial"/>
      </a:defRPr>
    </a:lvl6pPr>
    <a:lvl7pPr indent="1371600" defTabSz="457200" latinLnBrk="0">
      <a:defRPr sz="2000">
        <a:latin typeface="+mj-lt"/>
        <a:ea typeface="+mj-ea"/>
        <a:cs typeface="+mj-cs"/>
        <a:sym typeface="Arial"/>
      </a:defRPr>
    </a:lvl7pPr>
    <a:lvl8pPr indent="1600200" defTabSz="457200" latinLnBrk="0">
      <a:defRPr sz="2000">
        <a:latin typeface="+mj-lt"/>
        <a:ea typeface="+mj-ea"/>
        <a:cs typeface="+mj-cs"/>
        <a:sym typeface="Arial"/>
      </a:defRPr>
    </a:lvl8pPr>
    <a:lvl9pPr indent="1828800" defTabSz="457200" latinLnBrk="0">
      <a:defRPr sz="20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 everyone and thank you for coming today to listen to me talk about mass spectrometry and proteomics. Let me quickly introduce myself, my name is Kyle Swovick and I work as the Director of Assay Development at the Mass Spectrometry core here at the University of Rochester.</a:t>
            </a:r>
          </a:p>
        </p:txBody>
      </p:sp>
    </p:spTree>
    <p:extLst>
      <p:ext uri="{BB962C8B-B14F-4D97-AF65-F5344CB8AC3E}">
        <p14:creationId xmlns:p14="http://schemas.microsoft.com/office/powerpoint/2010/main" val="309288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914400">
              <a:defRPr sz="2100"/>
            </a:pPr>
            <a:r>
              <a:rPr dirty="0"/>
              <a:t>So mass spec has some great advantages. </a:t>
            </a:r>
            <a:endParaRPr lang="en-US" dirty="0"/>
          </a:p>
          <a:p>
            <a:pPr defTabSz="914400">
              <a:defRPr sz="2100"/>
            </a:pPr>
            <a:endParaRPr lang="en-US" dirty="0"/>
          </a:p>
          <a:p>
            <a:pPr defTabSz="914400">
              <a:defRPr sz="2100"/>
            </a:pPr>
            <a:r>
              <a:rPr dirty="0"/>
              <a:t>One, it is very sensitive and can measure down to the </a:t>
            </a:r>
            <a:r>
              <a:rPr dirty="0" err="1"/>
              <a:t>femptomolar</a:t>
            </a:r>
            <a:r>
              <a:rPr dirty="0"/>
              <a:t> range. </a:t>
            </a:r>
            <a:endParaRPr lang="en-US" dirty="0"/>
          </a:p>
          <a:p>
            <a:pPr defTabSz="914400">
              <a:defRPr sz="2100"/>
            </a:pPr>
            <a:endParaRPr lang="en-US" dirty="0"/>
          </a:p>
          <a:p>
            <a:pPr defTabSz="914400">
              <a:defRPr sz="2100"/>
            </a:pPr>
            <a:r>
              <a:rPr dirty="0"/>
              <a:t>And is very precise</a:t>
            </a:r>
            <a:r>
              <a:rPr lang="en-US" dirty="0"/>
              <a:t>. I</a:t>
            </a:r>
            <a:r>
              <a:rPr dirty="0"/>
              <a:t>t can </a:t>
            </a:r>
            <a:r>
              <a:rPr lang="en-US" dirty="0"/>
              <a:t>resolve</a:t>
            </a:r>
            <a:r>
              <a:rPr dirty="0"/>
              <a:t> differences in mass that are less than 1 </a:t>
            </a:r>
            <a:r>
              <a:rPr dirty="0" err="1"/>
              <a:t>dalton</a:t>
            </a:r>
            <a:r>
              <a:rPr dirty="0"/>
              <a:t>. </a:t>
            </a:r>
            <a:endParaRPr lang="en-US" dirty="0"/>
          </a:p>
          <a:p>
            <a:pPr defTabSz="914400">
              <a:defRPr sz="2100"/>
            </a:pPr>
            <a:endParaRPr dirty="0"/>
          </a:p>
          <a:p>
            <a:pPr defTabSz="914400">
              <a:defRPr sz="2100"/>
            </a:pPr>
            <a:r>
              <a:rPr dirty="0"/>
              <a:t>Additionally it is able to measure thousands of proteins from complex mixtures like tissue.</a:t>
            </a:r>
            <a:endParaRPr lang="en-US" dirty="0"/>
          </a:p>
          <a:p>
            <a:pPr defTabSz="914400">
              <a:defRPr sz="2100"/>
            </a:pPr>
            <a:endParaRPr dirty="0"/>
          </a:p>
          <a:p>
            <a:pPr defTabSz="914400">
              <a:defRPr sz="2100"/>
            </a:pPr>
            <a:r>
              <a:rPr dirty="0"/>
              <a:t>But some shortcomings include</a:t>
            </a:r>
            <a:r>
              <a:rPr lang="en-US" dirty="0"/>
              <a:t>:</a:t>
            </a:r>
          </a:p>
          <a:p>
            <a:pPr defTabSz="914400">
              <a:defRPr sz="2100"/>
            </a:pPr>
            <a:endParaRPr lang="en-US" dirty="0"/>
          </a:p>
          <a:p>
            <a:pPr defTabSz="914400">
              <a:defRPr sz="2100"/>
            </a:pPr>
            <a:r>
              <a:rPr lang="en-US" dirty="0"/>
              <a:t>It</a:t>
            </a:r>
            <a:r>
              <a:rPr dirty="0"/>
              <a:t> uses up the sample so you can’t perform subsequent experiments on that sample.</a:t>
            </a:r>
          </a:p>
          <a:p>
            <a:pPr defTabSz="914400">
              <a:defRPr sz="2100"/>
            </a:pPr>
            <a:endParaRPr lang="en-US" dirty="0"/>
          </a:p>
          <a:p>
            <a:pPr defTabSz="914400">
              <a:defRPr sz="2100"/>
            </a:pPr>
            <a:r>
              <a:rPr dirty="0"/>
              <a:t>Also, the data is relatively information poo</a:t>
            </a:r>
            <a:r>
              <a:rPr lang="en-US" dirty="0"/>
              <a:t>r. Technically </a:t>
            </a:r>
            <a:r>
              <a:rPr dirty="0"/>
              <a:t>all </a:t>
            </a:r>
            <a:r>
              <a:rPr lang="en-US" dirty="0"/>
              <a:t>the information you get is mass to charge and the relative intensity.</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xfrm>
            <a:off x="381000" y="685800"/>
            <a:ext cx="6096000" cy="3429000"/>
          </a:xfrm>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rPr lang="en-US" dirty="0"/>
              <a:t>So then </a:t>
            </a:r>
            <a:r>
              <a:rPr dirty="0"/>
              <a:t>what can mass spectrometry</a:t>
            </a:r>
            <a:r>
              <a:rPr lang="en-US" dirty="0"/>
              <a:t> really</a:t>
            </a:r>
            <a:r>
              <a:rPr dirty="0"/>
              <a:t> be used for? A lot really.</a:t>
            </a:r>
          </a:p>
          <a:p>
            <a:endParaRPr lang="en-US" dirty="0"/>
          </a:p>
          <a:p>
            <a:r>
              <a:rPr dirty="0"/>
              <a:t>It can determine of course the mass of analytes. </a:t>
            </a:r>
          </a:p>
          <a:p>
            <a:endParaRPr lang="en-US" dirty="0"/>
          </a:p>
          <a:p>
            <a:r>
              <a:rPr dirty="0"/>
              <a:t>But it is also able to quantify the amount of a small molecule (like a drug or metabolite) in a biological matrix.</a:t>
            </a:r>
          </a:p>
          <a:p>
            <a:endParaRPr lang="en-US" dirty="0"/>
          </a:p>
          <a:p>
            <a:r>
              <a:rPr dirty="0"/>
              <a:t>Identify proteins from a gel, blood, lysate, and many other things.</a:t>
            </a:r>
          </a:p>
          <a:p>
            <a:endParaRPr lang="en-US" dirty="0"/>
          </a:p>
          <a:p>
            <a:r>
              <a:rPr lang="en-US" dirty="0"/>
              <a:t>Q</a:t>
            </a:r>
            <a:r>
              <a:rPr dirty="0"/>
              <a:t>uantify differences in protein expression levels in biological conditions.</a:t>
            </a:r>
            <a:r>
              <a:rPr lang="en-US" dirty="0"/>
              <a:t> Like knockouts and drug treatments for example.</a:t>
            </a:r>
          </a:p>
          <a:p>
            <a:endParaRPr lang="en-US" dirty="0"/>
          </a:p>
          <a:p>
            <a:r>
              <a:rPr lang="en-US" dirty="0"/>
              <a:t>And we can identify a variety of PTMs, determine which amino acid they are localized to, and while much more difficult, quantify the levels of those modifications.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xfrm>
            <a:off x="381000" y="685800"/>
            <a:ext cx="6096000" cy="3429000"/>
          </a:xfrm>
          <a:prstGeom prst="rect">
            <a:avLst/>
          </a:prstGeom>
        </p:spPr>
        <p:txBody>
          <a:bodyPr/>
          <a:lstStyle/>
          <a:p>
            <a:endParaRPr/>
          </a:p>
        </p:txBody>
      </p:sp>
      <p:sp>
        <p:nvSpPr>
          <p:cNvPr id="375" name="Shape 375"/>
          <p:cNvSpPr>
            <a:spLocks noGrp="1"/>
          </p:cNvSpPr>
          <p:nvPr>
            <p:ph type="body" sz="quarter" idx="1"/>
          </p:nvPr>
        </p:nvSpPr>
        <p:spPr>
          <a:prstGeom prst="rect">
            <a:avLst/>
          </a:prstGeom>
        </p:spPr>
        <p:txBody>
          <a:bodyPr/>
          <a:lstStyle>
            <a:lvl1pPr defTabSz="914400">
              <a:defRPr sz="2100"/>
            </a:lvl1pPr>
          </a:lstStyle>
          <a:p>
            <a:r>
              <a:rPr dirty="0"/>
              <a:t>And it seems people are quickly starting to realize just how useful mass spec-based proteomics can be. Here I’m just plotting the number of articles in </a:t>
            </a:r>
            <a:r>
              <a:rPr dirty="0" err="1"/>
              <a:t>pubmed</a:t>
            </a:r>
            <a:r>
              <a:rPr dirty="0"/>
              <a:t> with “Proteomics” in the name since 2000. And it’s really </a:t>
            </a:r>
            <a:r>
              <a:rPr lang="en-US" dirty="0"/>
              <a:t>just continued to</a:t>
            </a:r>
            <a:r>
              <a:rPr dirty="0"/>
              <a:t> grow</a:t>
            </a:r>
            <a:r>
              <a:rPr lang="en-US" dirty="0"/>
              <a:t> every year</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xfrm>
            <a:off x="381000" y="685800"/>
            <a:ext cx="6096000" cy="3429000"/>
          </a:xfrm>
          <a:prstGeom prst="rect">
            <a:avLst/>
          </a:prstGeom>
        </p:spPr>
        <p:txBody>
          <a:bodyPr/>
          <a:lstStyle/>
          <a:p>
            <a:endParaRPr/>
          </a:p>
        </p:txBody>
      </p:sp>
      <p:sp>
        <p:nvSpPr>
          <p:cNvPr id="380" name="Shape 380"/>
          <p:cNvSpPr>
            <a:spLocks noGrp="1"/>
          </p:cNvSpPr>
          <p:nvPr>
            <p:ph type="body" sz="quarter" idx="1"/>
          </p:nvPr>
        </p:nvSpPr>
        <p:spPr>
          <a:prstGeom prst="rect">
            <a:avLst/>
          </a:prstGeom>
        </p:spPr>
        <p:txBody>
          <a:bodyPr/>
          <a:lstStyle>
            <a:lvl1pPr defTabSz="914400">
              <a:defRPr sz="2100"/>
            </a:lvl1pPr>
          </a:lstStyle>
          <a:p>
            <a:r>
              <a:rPr dirty="0"/>
              <a:t>And</a:t>
            </a:r>
            <a:r>
              <a:rPr lang="en-US" dirty="0"/>
              <a:t> I think there are several reasons for this.</a:t>
            </a:r>
          </a:p>
          <a:p>
            <a:r>
              <a:rPr lang="en-US" dirty="0"/>
              <a:t>Fir starters, even though proteomics has been around for a few decades now, we are a relatively new field. And so we needed to work out all the kinks with standardizing sample prep, instrumentation, and analysis methods. And we’ve really come a far way with that in the past 5-10 years.</a:t>
            </a:r>
          </a:p>
          <a:p>
            <a:r>
              <a:rPr lang="en-US" dirty="0"/>
              <a:t>Additionally</a:t>
            </a:r>
            <a:r>
              <a:rPr dirty="0"/>
              <a:t> over the past few years</a:t>
            </a:r>
            <a:r>
              <a:rPr lang="en-US" dirty="0"/>
              <a:t> especially</a:t>
            </a:r>
            <a:r>
              <a:rPr dirty="0"/>
              <a:t>, the technology </a:t>
            </a:r>
            <a:r>
              <a:rPr lang="en-US" dirty="0"/>
              <a:t>grown leaps and bounds</a:t>
            </a:r>
            <a:r>
              <a:rPr dirty="0"/>
              <a:t>.</a:t>
            </a:r>
            <a:r>
              <a:rPr lang="en-US" dirty="0"/>
              <a:t> As an example of that, I’m showing the number of proteins we can identify from HeLa cells in one mass spec experiment. We can see coverage has been steadily increasing</a:t>
            </a:r>
            <a:r>
              <a:rPr dirty="0"/>
              <a:t>, </a:t>
            </a:r>
            <a:r>
              <a:rPr lang="en-US" dirty="0"/>
              <a:t>and </a:t>
            </a:r>
            <a:r>
              <a:rPr dirty="0"/>
              <a:t>in 2018, a </a:t>
            </a:r>
            <a:r>
              <a:rPr lang="en-US" dirty="0"/>
              <a:t>study </a:t>
            </a:r>
            <a:r>
              <a:rPr dirty="0"/>
              <a:t>was able to identify nearly 11,000 </a:t>
            </a:r>
            <a:r>
              <a:rPr lang="en-US" dirty="0"/>
              <a:t>proteins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xfrm>
            <a:off x="381000" y="685800"/>
            <a:ext cx="6096000" cy="3429000"/>
          </a:xfrm>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r>
              <a:rPr lang="en-US" dirty="0"/>
              <a:t>So I’ve been talking all about mass spectrometry, but what is it?</a:t>
            </a:r>
          </a:p>
          <a:p>
            <a:r>
              <a:rPr lang="en-US" dirty="0"/>
              <a:t>It’s really just a technique to measure the mass to charge ratio of ions. And there are a ton of different instruments that can do this, all working slightly differently. </a:t>
            </a:r>
          </a:p>
          <a:p>
            <a:endParaRPr lang="en-US" dirty="0"/>
          </a:p>
          <a:p>
            <a:r>
              <a:rPr lang="en-US" dirty="0"/>
              <a:t>And there are a variety of ways to measure this and thus there are a ton of different instruments. Including:</a:t>
            </a:r>
          </a:p>
          <a:p>
            <a:r>
              <a:rPr lang="en-US" dirty="0"/>
              <a:t>-Orbitrap tribrids and hybrids</a:t>
            </a:r>
          </a:p>
          <a:p>
            <a:r>
              <a:rPr lang="en-US" dirty="0"/>
              <a:t>-Q-TOF, which stands for quadrupole time of flight</a:t>
            </a:r>
          </a:p>
          <a:p>
            <a:r>
              <a:rPr lang="en-US" dirty="0"/>
              <a:t>-Triple quadrupole, or commonly referred to as triple quads</a:t>
            </a:r>
          </a:p>
          <a:p>
            <a:r>
              <a:rPr lang="en-US" dirty="0"/>
              <a:t>- And MALDI-TOF, which stands for matrix assisted laser desorption/ionization time of flight</a:t>
            </a:r>
          </a:p>
          <a:p>
            <a:endParaRPr lang="en-US" dirty="0"/>
          </a:p>
          <a:p>
            <a:r>
              <a:rPr lang="en-US" dirty="0"/>
              <a:t>In </a:t>
            </a:r>
            <a:r>
              <a:rPr dirty="0"/>
              <a:t>our facility, we</a:t>
            </a:r>
            <a:r>
              <a:rPr lang="en-US" dirty="0"/>
              <a:t> exclusively</a:t>
            </a:r>
            <a:r>
              <a:rPr dirty="0"/>
              <a:t> use </a:t>
            </a:r>
            <a:r>
              <a:rPr dirty="0" err="1"/>
              <a:t>oribtrap</a:t>
            </a:r>
            <a:r>
              <a:rPr dirty="0"/>
              <a:t> instruments</a:t>
            </a:r>
            <a:r>
              <a:rPr lang="en-US" dirty="0"/>
              <a:t> due to their superior mass resolution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1000" y="685800"/>
            <a:ext cx="609600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lvl1pPr defTabSz="914400">
              <a:defRPr sz="2100"/>
            </a:lvl1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In general, there are two general broad types of proteomic experiments, bottom-up and top-down proteomics</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Bottom-up proteomics is by far the most common and is what we do, while top-down is very challenging</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Just to briefly describe them though: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bottom-up proteomics is where we: </a:t>
            </a:r>
          </a:p>
          <a:p>
            <a:pPr marL="457200" marR="0" lvl="5" indent="-457200" defTabSz="914400" eaLnBrk="1" fontAlgn="auto" latinLnBrk="0" hangingPunct="1">
              <a:lnSpc>
                <a:spcPct val="100000"/>
              </a:lnSpc>
              <a:spcBef>
                <a:spcPts val="0"/>
              </a:spcBef>
              <a:spcAft>
                <a:spcPts val="0"/>
              </a:spcAft>
              <a:buClrTx/>
              <a:buSzTx/>
              <a:buFont typeface="+mj-lt"/>
              <a:buAutoNum type="arabicPeriod"/>
              <a:tabLst/>
              <a:defRPr/>
            </a:pPr>
            <a:r>
              <a:rPr lang="en-US" dirty="0"/>
              <a:t>digest a complex mixture into peptides</a:t>
            </a:r>
          </a:p>
          <a:p>
            <a:pPr marL="457200" marR="0" lvl="5" indent="-457200" defTabSz="914400" eaLnBrk="1" fontAlgn="auto" latinLnBrk="0" hangingPunct="1">
              <a:lnSpc>
                <a:spcPct val="100000"/>
              </a:lnSpc>
              <a:spcBef>
                <a:spcPts val="0"/>
              </a:spcBef>
              <a:spcAft>
                <a:spcPts val="0"/>
              </a:spcAft>
              <a:buClrTx/>
              <a:buSzTx/>
              <a:buFont typeface="+mj-lt"/>
              <a:buAutoNum type="arabicPeriod"/>
              <a:tabLst/>
              <a:defRPr/>
            </a:pPr>
            <a:r>
              <a:rPr lang="en-US" dirty="0"/>
              <a:t>obtain the fragmentation data of the peptides</a:t>
            </a:r>
          </a:p>
          <a:p>
            <a:pPr marL="457200" marR="0" lvl="5" indent="-457200" defTabSz="914400" eaLnBrk="1" fontAlgn="auto" latinLnBrk="0" hangingPunct="1">
              <a:lnSpc>
                <a:spcPct val="100000"/>
              </a:lnSpc>
              <a:spcBef>
                <a:spcPts val="0"/>
              </a:spcBef>
              <a:spcAft>
                <a:spcPts val="0"/>
              </a:spcAft>
              <a:buClrTx/>
              <a:buSzTx/>
              <a:buFont typeface="+mj-lt"/>
              <a:buAutoNum type="arabicPeriod"/>
              <a:tabLst/>
              <a:defRPr/>
            </a:pPr>
            <a:r>
              <a:rPr lang="en-US" dirty="0"/>
              <a:t>match the peptide fragment spectra to a predicted one </a:t>
            </a:r>
          </a:p>
          <a:p>
            <a:pPr marL="457200" marR="0" lvl="5" indent="-457200" defTabSz="914400" eaLnBrk="1" fontAlgn="auto" latinLnBrk="0" hangingPunct="1">
              <a:lnSpc>
                <a:spcPct val="100000"/>
              </a:lnSpc>
              <a:spcBef>
                <a:spcPts val="0"/>
              </a:spcBef>
              <a:spcAft>
                <a:spcPts val="0"/>
              </a:spcAft>
              <a:buClrTx/>
              <a:buSzTx/>
              <a:buFont typeface="+mj-lt"/>
              <a:buAutoNum type="arabicPeriod"/>
              <a:tabLst/>
              <a:defRPr/>
            </a:pPr>
            <a:r>
              <a:rPr lang="en-US" dirty="0"/>
              <a:t>and infer the presence of protein from the peptide sequence</a:t>
            </a:r>
          </a:p>
          <a:p>
            <a:endParaRPr lang="en-US" dirty="0"/>
          </a:p>
          <a:p>
            <a:endParaRPr lang="en-US" dirty="0"/>
          </a:p>
          <a:p>
            <a:r>
              <a:rPr dirty="0"/>
              <a:t>While top-down proteomics</a:t>
            </a:r>
            <a:r>
              <a:rPr lang="en-US" dirty="0"/>
              <a:t>:</a:t>
            </a:r>
            <a:r>
              <a:rPr dirty="0"/>
              <a:t> </a:t>
            </a:r>
            <a:endParaRPr lang="en-US" dirty="0"/>
          </a:p>
          <a:p>
            <a:pPr marL="457200" indent="-457200">
              <a:buFont typeface="+mj-lt"/>
              <a:buAutoNum type="arabicPeriod"/>
            </a:pPr>
            <a:r>
              <a:rPr dirty="0"/>
              <a:t>measures the mass of an intact protein.</a:t>
            </a:r>
            <a:endParaRPr lang="en-US" dirty="0"/>
          </a:p>
          <a:p>
            <a:pPr marL="457200" indent="-457200">
              <a:buFont typeface="+mj-lt"/>
              <a:buAutoNum type="arabicPeriod"/>
            </a:pPr>
            <a:r>
              <a:rPr lang="en-US" dirty="0"/>
              <a:t>T</a:t>
            </a:r>
            <a:r>
              <a:rPr dirty="0"/>
              <a:t>hen</a:t>
            </a:r>
            <a:r>
              <a:rPr lang="en-US" dirty="0"/>
              <a:t> </a:t>
            </a:r>
            <a:r>
              <a:rPr dirty="0"/>
              <a:t>fragment that protein </a:t>
            </a:r>
            <a:endParaRPr lang="en-US" dirty="0"/>
          </a:p>
          <a:p>
            <a:pPr marL="457200" indent="-457200">
              <a:buFont typeface="+mj-lt"/>
              <a:buAutoNum type="arabicPeriod"/>
            </a:pPr>
            <a:r>
              <a:rPr lang="en-US" dirty="0"/>
              <a:t>Then </a:t>
            </a:r>
            <a:r>
              <a:rPr dirty="0"/>
              <a:t>verify the identity of the protein from the fragmentation pattern.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4" name="Shape 1924"/>
          <p:cNvSpPr>
            <a:spLocks noGrp="1" noRot="1" noChangeAspect="1"/>
          </p:cNvSpPr>
          <p:nvPr>
            <p:ph type="sldImg"/>
          </p:nvPr>
        </p:nvSpPr>
        <p:spPr>
          <a:xfrm>
            <a:off x="381000" y="685800"/>
            <a:ext cx="6096000" cy="3429000"/>
          </a:xfrm>
          <a:prstGeom prst="rect">
            <a:avLst/>
          </a:prstGeom>
        </p:spPr>
        <p:txBody>
          <a:bodyPr/>
          <a:lstStyle/>
          <a:p>
            <a:endParaRPr/>
          </a:p>
        </p:txBody>
      </p:sp>
      <p:sp>
        <p:nvSpPr>
          <p:cNvPr id="1925" name="Shape 192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 typeface="+mj-lt"/>
              <a:buNone/>
              <a:tabLst/>
              <a:defRPr sz="2100"/>
            </a:pPr>
            <a:r>
              <a:rPr lang="en-US" dirty="0"/>
              <a:t>Since we only do bottom-up proteomics, I’ll describe a typical workflow for an average experiment.</a:t>
            </a:r>
          </a:p>
          <a:p>
            <a:pPr marL="0" marR="0" lvl="0" indent="0" defTabSz="914400" eaLnBrk="1" fontAlgn="auto" latinLnBrk="0" hangingPunct="1">
              <a:lnSpc>
                <a:spcPct val="100000"/>
              </a:lnSpc>
              <a:spcBef>
                <a:spcPts val="0"/>
              </a:spcBef>
              <a:spcAft>
                <a:spcPts val="0"/>
              </a:spcAft>
              <a:buClrTx/>
              <a:buSzTx/>
              <a:buFont typeface="+mj-lt"/>
              <a:buNone/>
              <a:tabLst/>
              <a:defRPr sz="2100"/>
            </a:pPr>
            <a:endParaRPr lang="en-US"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sz="2100"/>
            </a:pPr>
            <a:r>
              <a:rPr lang="en-US" dirty="0"/>
              <a:t>First, we extract proteins from a biological matrix. This step can vary dramatically depending on what sample type we are working with, but generally we lyse with detergent followed by include sonication.</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sz="2100"/>
            </a:pPr>
            <a:r>
              <a:rPr lang="en-US" dirty="0"/>
              <a:t>Then we digest those proteins into peptides. For 99% of the experiments we perform, we use trypsin which cleaves the carboxyl side of lysine and arginine. The main purpose of this step is that peptides have more predictable behaviors than intact proteins.</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sz="2100"/>
            </a:pPr>
            <a:r>
              <a:rPr lang="en-US" dirty="0"/>
              <a:t>At this point, we can divide those peptides into numerous fractions based on some biophysical property. Most common is based on peptide hydrophobicity.</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sz="2100"/>
            </a:pPr>
            <a:r>
              <a:rPr lang="en-US" dirty="0"/>
              <a:t>We load the peptides onto the mass spec (well HPLC really) and they are separated using reverse phase chromatography. In our lab, we use C18 to reduce the complexity of the sample entering the mass spec at any given time.</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sz="2100"/>
            </a:pPr>
            <a:r>
              <a:rPr lang="en-US" dirty="0"/>
              <a:t>After the peptides elute off the HPLC, they are ionized, transitioning from the liquid to gas phase. And now they finally enter the mass spectrometer.</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sz="2100"/>
            </a:pPr>
            <a:r>
              <a:rPr lang="en-US" dirty="0"/>
              <a:t>The mass spectrometer then measures the mass of those ionized peptides (also called precursor ions).</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sz="2100"/>
            </a:pPr>
            <a:r>
              <a:rPr lang="en-US" dirty="0"/>
              <a:t>The mass spectrometer picks out peptides it finds interesting and isolate peptides to fragment for identification purposes.</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sz="2100"/>
            </a:pPr>
            <a:r>
              <a:rPr lang="en-US" dirty="0"/>
              <a:t>And subsequently measures the mass of the resulting fragments.</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sz="2100"/>
            </a:pPr>
            <a:r>
              <a:rPr lang="en-US" dirty="0"/>
              <a:t>We then, through computer software, use the masses of fragments to identify the peptide sequence</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sz="2100"/>
            </a:pPr>
            <a:r>
              <a:rPr lang="en-US" dirty="0"/>
              <a:t>We can also quantify the peptides based upon the intensity of the precursor ions</a:t>
            </a:r>
          </a:p>
          <a:p>
            <a:pPr marL="457200" indent="-457200" defTabSz="914400">
              <a:buFont typeface="+mj-lt"/>
              <a:buAutoNum type="arabicPeriod"/>
              <a:defRPr sz="2100"/>
            </a:pPr>
            <a:r>
              <a:rPr dirty="0"/>
              <a:t>And then perform statistics and measure differential expression if that’s what we’re interested in.</a:t>
            </a:r>
            <a:endParaRPr lang="en-US" dirty="0"/>
          </a:p>
          <a:p>
            <a:pPr marL="0" indent="0" defTabSz="914400">
              <a:buFont typeface="+mj-lt"/>
              <a:buNone/>
              <a:defRPr sz="2100"/>
            </a:pPr>
            <a:endParaRPr lang="en-US" dirty="0"/>
          </a:p>
          <a:p>
            <a:pPr marL="0" indent="0" defTabSz="914400">
              <a:buFont typeface="+mj-lt"/>
              <a:buNone/>
              <a:defRPr sz="2100"/>
            </a:pPr>
            <a:r>
              <a:rPr lang="en-US" dirty="0"/>
              <a:t>So this is just a very general workflow of how an experiment works. Each experiment works slightly differently and there are more nuances involved at the instrumentation step but unfortunately I don’t have enough time to talk about what actually goes inside our black box. </a:t>
            </a:r>
          </a:p>
        </p:txBody>
      </p:sp>
    </p:spTree>
    <p:extLst>
      <p:ext uri="{BB962C8B-B14F-4D97-AF65-F5344CB8AC3E}">
        <p14:creationId xmlns:p14="http://schemas.microsoft.com/office/powerpoint/2010/main" val="1045748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 name="Shape 1269"/>
          <p:cNvSpPr>
            <a:spLocks noGrp="1" noRot="1" noChangeAspect="1"/>
          </p:cNvSpPr>
          <p:nvPr>
            <p:ph type="sldImg"/>
          </p:nvPr>
        </p:nvSpPr>
        <p:spPr>
          <a:xfrm>
            <a:off x="381000" y="685800"/>
            <a:ext cx="6096000" cy="3429000"/>
          </a:xfrm>
          <a:prstGeom prst="rect">
            <a:avLst/>
          </a:prstGeom>
        </p:spPr>
        <p:txBody>
          <a:bodyPr/>
          <a:lstStyle/>
          <a:p>
            <a:endParaRPr/>
          </a:p>
        </p:txBody>
      </p:sp>
      <p:sp>
        <p:nvSpPr>
          <p:cNvPr id="1270" name="Shape 1270"/>
          <p:cNvSpPr>
            <a:spLocks noGrp="1"/>
          </p:cNvSpPr>
          <p:nvPr>
            <p:ph type="body" sz="quarter" idx="1"/>
          </p:nvPr>
        </p:nvSpPr>
        <p:spPr>
          <a:prstGeom prst="rect">
            <a:avLst/>
          </a:prstGeom>
        </p:spPr>
        <p:txBody>
          <a:bodyPr/>
          <a:lstStyle/>
          <a:p>
            <a:r>
              <a:t>So I will describe how data is acquired through a method called data-dependent acquisition. </a:t>
            </a:r>
          </a:p>
          <a:p>
            <a:r>
              <a:t>So for any given retention time (remember the time a set of peptides elute off the C18, the mass spec will measure the mass of all the peptides with a certain mass range. Here I’m showing 400-1000 m/z.</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 name="Shape 1275"/>
          <p:cNvSpPr>
            <a:spLocks noGrp="1" noRot="1" noChangeAspect="1"/>
          </p:cNvSpPr>
          <p:nvPr>
            <p:ph type="sldImg"/>
          </p:nvPr>
        </p:nvSpPr>
        <p:spPr>
          <a:xfrm>
            <a:off x="381000" y="685800"/>
            <a:ext cx="6096000" cy="3429000"/>
          </a:xfrm>
          <a:prstGeom prst="rect">
            <a:avLst/>
          </a:prstGeom>
        </p:spPr>
        <p:txBody>
          <a:bodyPr/>
          <a:lstStyle/>
          <a:p>
            <a:endParaRPr/>
          </a:p>
        </p:txBody>
      </p:sp>
      <p:sp>
        <p:nvSpPr>
          <p:cNvPr id="1276" name="Shape 1276"/>
          <p:cNvSpPr>
            <a:spLocks noGrp="1"/>
          </p:cNvSpPr>
          <p:nvPr>
            <p:ph type="body" sz="quarter" idx="1"/>
          </p:nvPr>
        </p:nvSpPr>
        <p:spPr>
          <a:prstGeom prst="rect">
            <a:avLst/>
          </a:prstGeom>
        </p:spPr>
        <p:txBody>
          <a:bodyPr/>
          <a:lstStyle/>
          <a:p>
            <a:r>
              <a:t>And to see a simplified version of the spectra, here is what we typically see. A bunch of lines at different m/z and each with different height (called intensity), roughly corresponding to their abundance. </a:t>
            </a:r>
          </a:p>
          <a:p>
            <a:r>
              <a:t>These scans are commonly called MS1, precursor, or full scans.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 name="Shape 1288"/>
          <p:cNvSpPr>
            <a:spLocks noGrp="1" noRot="1" noChangeAspect="1"/>
          </p:cNvSpPr>
          <p:nvPr>
            <p:ph type="sldImg"/>
          </p:nvPr>
        </p:nvSpPr>
        <p:spPr>
          <a:xfrm>
            <a:off x="381000" y="685800"/>
            <a:ext cx="6096000" cy="3429000"/>
          </a:xfrm>
          <a:prstGeom prst="rect">
            <a:avLst/>
          </a:prstGeom>
        </p:spPr>
        <p:txBody>
          <a:bodyPr/>
          <a:lstStyle/>
          <a:p>
            <a:endParaRPr/>
          </a:p>
        </p:txBody>
      </p:sp>
      <p:sp>
        <p:nvSpPr>
          <p:cNvPr id="1289" name="Shape 1289"/>
          <p:cNvSpPr>
            <a:spLocks noGrp="1"/>
          </p:cNvSpPr>
          <p:nvPr>
            <p:ph type="body" sz="quarter" idx="1"/>
          </p:nvPr>
        </p:nvSpPr>
        <p:spPr>
          <a:prstGeom prst="rect">
            <a:avLst/>
          </a:prstGeom>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So after an MS1 scan is done, the mass spec will pick one of the peptides from the MS1 scan and perform an MS2 scan on it</a:t>
            </a:r>
          </a:p>
          <a:p>
            <a:endParaRPr lang="en-US" dirty="0"/>
          </a:p>
          <a:p>
            <a:r>
              <a:rPr dirty="0"/>
              <a:t>And it will do a whole bunch of different MS2 scans throughout the MS1 mass range.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Our facility consists of four people, our Director, Sina Ghaemmaghami, who is also an associate professor for the Biology department. He is the master grant writer and experiment planning extraordinaire.</a:t>
            </a:r>
          </a:p>
          <a:p>
            <a:r>
              <a:t>Kevin Welle is our technical director. He is the one that customers will actually interact the most with if they have questions regarding the technical side of the mass specs. He is also the main person in charge of performing small molecule experiments.</a:t>
            </a:r>
          </a:p>
          <a:p>
            <a:r>
              <a:t>Jennifer Hryhorenko is our tech associate who does all of the sample prep for each proteomics experiment. </a:t>
            </a:r>
          </a:p>
          <a:p>
            <a:r>
              <a:t>I am the newest member and I help Kevin with running and maintaining the instruments and help Jenny with sample prep in the event we are overwhelmed with samples. And then I am also in charge of public outreach and developing and implementing novel mass spec techniques.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 name="Shape 1294"/>
          <p:cNvSpPr>
            <a:spLocks noGrp="1" noRot="1" noChangeAspect="1"/>
          </p:cNvSpPr>
          <p:nvPr>
            <p:ph type="sldImg"/>
          </p:nvPr>
        </p:nvSpPr>
        <p:spPr>
          <a:xfrm>
            <a:off x="381000" y="685800"/>
            <a:ext cx="6096000" cy="3429000"/>
          </a:xfrm>
          <a:prstGeom prst="rect">
            <a:avLst/>
          </a:prstGeom>
        </p:spPr>
        <p:txBody>
          <a:bodyPr/>
          <a:lstStyle/>
          <a:p>
            <a:endParaRPr/>
          </a:p>
        </p:txBody>
      </p:sp>
      <p:sp>
        <p:nvSpPr>
          <p:cNvPr id="1295" name="Shape 1295"/>
          <p:cNvSpPr>
            <a:spLocks noGrp="1"/>
          </p:cNvSpPr>
          <p:nvPr>
            <p:ph type="body" sz="quarter" idx="1"/>
          </p:nvPr>
        </p:nvSpPr>
        <p:spPr>
          <a:prstGeom prst="rect">
            <a:avLst/>
          </a:prstGeom>
        </p:spPr>
        <p:txBody>
          <a:bodyPr/>
          <a:lstStyle/>
          <a:p>
            <a:r>
              <a:t>Let’s look at little closer at these MS2, or fragment scans. They look pretty similar to the MS1 scans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 name="Shape 1299"/>
          <p:cNvSpPr>
            <a:spLocks noGrp="1" noRot="1" noChangeAspect="1"/>
          </p:cNvSpPr>
          <p:nvPr>
            <p:ph type="sldImg"/>
          </p:nvPr>
        </p:nvSpPr>
        <p:spPr>
          <a:xfrm>
            <a:off x="381000" y="685800"/>
            <a:ext cx="6096000" cy="3429000"/>
          </a:xfrm>
          <a:prstGeom prst="rect">
            <a:avLst/>
          </a:prstGeom>
        </p:spPr>
        <p:txBody>
          <a:bodyPr/>
          <a:lstStyle/>
          <a:p>
            <a:endParaRPr/>
          </a:p>
        </p:txBody>
      </p:sp>
      <p:sp>
        <p:nvSpPr>
          <p:cNvPr id="1300" name="Shape 1300"/>
          <p:cNvSpPr>
            <a:spLocks noGrp="1"/>
          </p:cNvSpPr>
          <p:nvPr>
            <p:ph type="body" sz="quarter" idx="1"/>
          </p:nvPr>
        </p:nvSpPr>
        <p:spPr>
          <a:prstGeom prst="rect">
            <a:avLst/>
          </a:prstGeom>
        </p:spPr>
        <p:txBody>
          <a:bodyPr/>
          <a:lstStyle/>
          <a:p>
            <a:r>
              <a:t>But let’s also just look at it from the spectra level. The instrument did an MS1 scan and found this peptide at 850 m/z and wanted to sequence that. So it fragmented just that one peptide into smaller bits and performed another scan  (an MS2 scan) on all those tiny bits measure their mass. But what are all these b and y ions I have listed you ask and what exactly is happening here you ask? Let me explain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Shape 1572"/>
          <p:cNvSpPr>
            <a:spLocks noGrp="1" noRot="1" noChangeAspect="1"/>
          </p:cNvSpPr>
          <p:nvPr>
            <p:ph type="sldImg"/>
          </p:nvPr>
        </p:nvSpPr>
        <p:spPr>
          <a:xfrm>
            <a:off x="381000" y="685800"/>
            <a:ext cx="6096000" cy="3429000"/>
          </a:xfrm>
          <a:prstGeom prst="rect">
            <a:avLst/>
          </a:prstGeom>
        </p:spPr>
        <p:txBody>
          <a:bodyPr/>
          <a:lstStyle/>
          <a:p>
            <a:endParaRPr/>
          </a:p>
        </p:txBody>
      </p:sp>
      <p:sp>
        <p:nvSpPr>
          <p:cNvPr id="1573" name="Shape 1573"/>
          <p:cNvSpPr>
            <a:spLocks noGrp="1"/>
          </p:cNvSpPr>
          <p:nvPr>
            <p:ph type="body" sz="quarter" idx="1"/>
          </p:nvPr>
        </p:nvSpPr>
        <p:spPr>
          <a:prstGeom prst="rect">
            <a:avLst/>
          </a:prstGeom>
        </p:spPr>
        <p:txBody>
          <a:bodyPr/>
          <a:lstStyle>
            <a:lvl1pPr defTabSz="914400">
              <a:defRPr sz="2100"/>
            </a:lvl1pPr>
          </a:lstStyle>
          <a:p>
            <a:r>
              <a:t>But we can now figure out the amino acid composition of each fragment ions. And the idea is very similar to the idea of DNA shotgun sequencing.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 name="Shape 1788"/>
          <p:cNvSpPr>
            <a:spLocks noGrp="1" noRot="1" noChangeAspect="1"/>
          </p:cNvSpPr>
          <p:nvPr>
            <p:ph type="sldImg"/>
          </p:nvPr>
        </p:nvSpPr>
        <p:spPr>
          <a:xfrm>
            <a:off x="381000" y="685800"/>
            <a:ext cx="6096000" cy="3429000"/>
          </a:xfrm>
          <a:prstGeom prst="rect">
            <a:avLst/>
          </a:prstGeom>
        </p:spPr>
        <p:txBody>
          <a:bodyPr/>
          <a:lstStyle/>
          <a:p>
            <a:endParaRPr/>
          </a:p>
        </p:txBody>
      </p:sp>
      <p:sp>
        <p:nvSpPr>
          <p:cNvPr id="1789" name="Shape 1789"/>
          <p:cNvSpPr>
            <a:spLocks noGrp="1"/>
          </p:cNvSpPr>
          <p:nvPr>
            <p:ph type="body" sz="quarter" idx="1"/>
          </p:nvPr>
        </p:nvSpPr>
        <p:spPr>
          <a:prstGeom prst="rect">
            <a:avLst/>
          </a:prstGeom>
        </p:spPr>
        <p:txBody>
          <a:bodyPr/>
          <a:lstStyle/>
          <a:p>
            <a:r>
              <a:rPr dirty="0"/>
              <a:t>But how is the mass spec able to pick specific peptides to fragment? Remember how I said the </a:t>
            </a:r>
            <a:r>
              <a:rPr dirty="0" err="1"/>
              <a:t>quadrapole</a:t>
            </a:r>
            <a:r>
              <a:rPr dirty="0"/>
              <a:t> mass filter can remove any ions you don’t want? Well that feature is incredibly useful now. In this example, the mass spec found three peptides in the MS1 scan, the blue, orange, and purple peptides. We can now apply very specific current to the </a:t>
            </a:r>
            <a:r>
              <a:rPr dirty="0" err="1"/>
              <a:t>quadrapole</a:t>
            </a:r>
            <a:r>
              <a:rPr dirty="0"/>
              <a:t> so that we can get only the blue, orange, or purple peptides and then we can fragment JUST that one peptide.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 name="Shape 1644"/>
          <p:cNvSpPr>
            <a:spLocks noGrp="1" noRot="1" noChangeAspect="1"/>
          </p:cNvSpPr>
          <p:nvPr>
            <p:ph type="sldImg"/>
          </p:nvPr>
        </p:nvSpPr>
        <p:spPr>
          <a:xfrm>
            <a:off x="381000" y="685800"/>
            <a:ext cx="6096000" cy="3429000"/>
          </a:xfrm>
          <a:prstGeom prst="rect">
            <a:avLst/>
          </a:prstGeom>
        </p:spPr>
        <p:txBody>
          <a:bodyPr/>
          <a:lstStyle/>
          <a:p>
            <a:endParaRPr/>
          </a:p>
        </p:txBody>
      </p:sp>
      <p:sp>
        <p:nvSpPr>
          <p:cNvPr id="1645" name="Shape 1645"/>
          <p:cNvSpPr>
            <a:spLocks noGrp="1"/>
          </p:cNvSpPr>
          <p:nvPr>
            <p:ph type="body" sz="quarter" idx="1"/>
          </p:nvPr>
        </p:nvSpPr>
        <p:spPr>
          <a:prstGeom prst="rect">
            <a:avLst/>
          </a:prstGeom>
        </p:spPr>
        <p:txBody>
          <a:bodyPr/>
          <a:lstStyle/>
          <a:p>
            <a:r>
              <a:t>But within one MS1 scan, the instrument will select several peptides to fragment for MS2 scans. As shown here, each peptide is highlighted in a different color, and then we receive different colored MS2 scans that correspond to each specific peptide from the MS1.</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3" name="Shape 1793"/>
          <p:cNvSpPr>
            <a:spLocks noGrp="1" noRot="1" noChangeAspect="1"/>
          </p:cNvSpPr>
          <p:nvPr>
            <p:ph type="sldImg"/>
          </p:nvPr>
        </p:nvSpPr>
        <p:spPr>
          <a:xfrm>
            <a:off x="381000" y="685800"/>
            <a:ext cx="6096000" cy="3429000"/>
          </a:xfrm>
          <a:prstGeom prst="rect">
            <a:avLst/>
          </a:prstGeom>
        </p:spPr>
        <p:txBody>
          <a:bodyPr/>
          <a:lstStyle/>
          <a:p>
            <a:endParaRPr/>
          </a:p>
        </p:txBody>
      </p:sp>
      <p:sp>
        <p:nvSpPr>
          <p:cNvPr id="1794" name="Shape 1794"/>
          <p:cNvSpPr>
            <a:spLocks noGrp="1"/>
          </p:cNvSpPr>
          <p:nvPr>
            <p:ph type="body" sz="quarter" idx="1"/>
          </p:nvPr>
        </p:nvSpPr>
        <p:spPr>
          <a:prstGeom prst="rect">
            <a:avLst/>
          </a:prstGeom>
        </p:spPr>
        <p:txBody>
          <a:bodyPr/>
          <a:lstStyle/>
          <a:p>
            <a:r>
              <a:t>And then the mass spec just does this over and over and over again every 2.5 to 3 seconds.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 name="Shape 184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4" name="Shape 1844"/>
          <p:cNvSpPr>
            <a:spLocks noGrp="1"/>
          </p:cNvSpPr>
          <p:nvPr>
            <p:ph type="body" sz="quarter" idx="1"/>
          </p:nvPr>
        </p:nvSpPr>
        <p:spPr>
          <a:prstGeom prst="rect">
            <a:avLst/>
          </a:prstGeom>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Now that we understand how data is collected, let’s look at an actual spectra. So this is an MS1 scan from one particular retention time (37.83 minutes). You can see that there are a ton of peptides here that could be interesting to sequence.</a:t>
            </a:r>
          </a:p>
          <a:p>
            <a:endParaRPr lang="en-US" dirty="0"/>
          </a:p>
          <a:p>
            <a:pPr marL="0" marR="0" lvl="0" indent="0" defTabSz="457200" eaLnBrk="1" fontAlgn="auto" latinLnBrk="0" hangingPunct="1">
              <a:lnSpc>
                <a:spcPct val="100000"/>
              </a:lnSpc>
              <a:spcBef>
                <a:spcPts val="0"/>
              </a:spcBef>
              <a:spcAft>
                <a:spcPts val="0"/>
              </a:spcAft>
              <a:buClrTx/>
              <a:buSzTx/>
              <a:buFontTx/>
              <a:buNone/>
              <a:tabLst/>
              <a:defRPr/>
            </a:pPr>
            <a:r>
              <a:rPr lang="en-US" dirty="0"/>
              <a:t>So after this, the mass spec selects specific precursors. In this case, it picked the 635.3434 m/z precursor and fragmented it, giving us this MS2 scan. </a:t>
            </a:r>
          </a:p>
          <a:p>
            <a:endParaRPr lang="en-US" dirty="0"/>
          </a:p>
          <a:p>
            <a:pPr marL="0" marR="0" lvl="0" indent="0" defTabSz="457200" eaLnBrk="1" fontAlgn="auto" latinLnBrk="0" hangingPunct="1">
              <a:lnSpc>
                <a:spcPct val="100000"/>
              </a:lnSpc>
              <a:spcBef>
                <a:spcPts val="0"/>
              </a:spcBef>
              <a:spcAft>
                <a:spcPts val="0"/>
              </a:spcAft>
              <a:buClrTx/>
              <a:buSzTx/>
              <a:buFontTx/>
              <a:buNone/>
              <a:tabLst/>
              <a:defRPr/>
            </a:pPr>
            <a:r>
              <a:rPr lang="en-US" dirty="0"/>
              <a:t>And then after that it fragmented 473.8944. </a:t>
            </a:r>
          </a:p>
          <a:p>
            <a:endParaRPr lang="en-US" dirty="0"/>
          </a:p>
          <a:p>
            <a:r>
              <a:rPr dirty="0"/>
              <a:t>And then did 18 more MS2 scans before doing another MS1 scan.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 name="Shape 18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8" name="Shape 1888"/>
          <p:cNvSpPr>
            <a:spLocks noGrp="1"/>
          </p:cNvSpPr>
          <p:nvPr>
            <p:ph type="body" sz="quarter" idx="1"/>
          </p:nvPr>
        </p:nvSpPr>
        <p:spPr>
          <a:prstGeom prst="rect">
            <a:avLst/>
          </a:prstGeom>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Okay now we have MS2 spectra but now we have to search this data. First, you take a known database, or FASTA file, of protein sequences corresponding to whatever organism you are searching. </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r>
              <a:rPr lang="en-US" dirty="0"/>
              <a:t>And then in silico digest those proteins into peptides </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r>
              <a:rPr lang="en-US" dirty="0"/>
              <a:t>And because these peptides behave fairly regularly, we can create theoretical spectra for each peptide</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r>
              <a:rPr lang="en-US" dirty="0"/>
              <a:t>We take our experimentally generated MS2 spectra</a:t>
            </a:r>
          </a:p>
          <a:p>
            <a:endParaRPr lang="en-US" dirty="0"/>
          </a:p>
          <a:p>
            <a:r>
              <a:rPr dirty="0"/>
              <a:t>And compare it to the in silicon generated spectra and score that relationship</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3" name="Shape 1893"/>
          <p:cNvSpPr>
            <a:spLocks noGrp="1" noRot="1" noChangeAspect="1"/>
          </p:cNvSpPr>
          <p:nvPr>
            <p:ph type="sldImg"/>
          </p:nvPr>
        </p:nvSpPr>
        <p:spPr>
          <a:xfrm>
            <a:off x="381000" y="685800"/>
            <a:ext cx="6096000" cy="3429000"/>
          </a:xfrm>
          <a:prstGeom prst="rect">
            <a:avLst/>
          </a:prstGeom>
        </p:spPr>
        <p:txBody>
          <a:bodyPr/>
          <a:lstStyle/>
          <a:p>
            <a:endParaRPr/>
          </a:p>
        </p:txBody>
      </p:sp>
      <p:sp>
        <p:nvSpPr>
          <p:cNvPr id="1894" name="Shape 1894"/>
          <p:cNvSpPr>
            <a:spLocks noGrp="1"/>
          </p:cNvSpPr>
          <p:nvPr>
            <p:ph type="body" sz="quarter" idx="1"/>
          </p:nvPr>
        </p:nvSpPr>
        <p:spPr>
          <a:prstGeom prst="rect">
            <a:avLst/>
          </a:prstGeom>
        </p:spPr>
        <p:txBody>
          <a:bodyPr/>
          <a:lstStyle/>
          <a:p>
            <a:r>
              <a:t>If that score is low, the search algorithm knows that this particular MS2 spectrum doesn’t correspond to that specific in silico generated peptide.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Shape 189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0" name="Shape 1900"/>
          <p:cNvSpPr>
            <a:spLocks noGrp="1"/>
          </p:cNvSpPr>
          <p:nvPr>
            <p:ph type="body" sz="quarter" idx="1"/>
          </p:nvPr>
        </p:nvSpPr>
        <p:spPr>
          <a:prstGeom prst="rect">
            <a:avLst/>
          </a:prstGeom>
        </p:spPr>
        <p:txBody>
          <a:bodyPr/>
          <a:lstStyle/>
          <a:p>
            <a:r>
              <a:t>So it will then go to the next spectra.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rPr lang="en-US" dirty="0"/>
              <a:t>At </a:t>
            </a:r>
            <a:r>
              <a:rPr dirty="0"/>
              <a:t>the </a:t>
            </a:r>
            <a:r>
              <a:rPr lang="en-US" dirty="0"/>
              <a:t>mass spec </a:t>
            </a:r>
            <a:r>
              <a:rPr dirty="0"/>
              <a:t>core, we offer a variety of services to fulfill pretty much any mass spec need you might have. We have the capabilities to perform both proteomic and small molecule projects. And we can help with a wide range of services; from helping you design experiments, preparing your samples, assisting with data analysis, writing letters of support, and then helping with both grant writing and publications.</a:t>
            </a:r>
          </a:p>
          <a:p>
            <a:r>
              <a:rPr dirty="0"/>
              <a:t>But today, I’m just going to focus on how we use mass spectrometry for proteomics.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 name="Shape 1905"/>
          <p:cNvSpPr>
            <a:spLocks noGrp="1" noRot="1" noChangeAspect="1"/>
          </p:cNvSpPr>
          <p:nvPr>
            <p:ph type="sldImg"/>
          </p:nvPr>
        </p:nvSpPr>
        <p:spPr>
          <a:xfrm>
            <a:off x="381000" y="685800"/>
            <a:ext cx="6096000" cy="3429000"/>
          </a:xfrm>
          <a:prstGeom prst="rect">
            <a:avLst/>
          </a:prstGeom>
        </p:spPr>
        <p:txBody>
          <a:bodyPr/>
          <a:lstStyle/>
          <a:p>
            <a:endParaRPr/>
          </a:p>
        </p:txBody>
      </p:sp>
      <p:sp>
        <p:nvSpPr>
          <p:cNvPr id="1906" name="Shape 1906"/>
          <p:cNvSpPr>
            <a:spLocks noGrp="1"/>
          </p:cNvSpPr>
          <p:nvPr>
            <p:ph type="body" sz="quarter" idx="1"/>
          </p:nvPr>
        </p:nvSpPr>
        <p:spPr>
          <a:prstGeom prst="rect">
            <a:avLst/>
          </a:prstGeom>
        </p:spPr>
        <p:txBody>
          <a:bodyPr/>
          <a:lstStyle/>
          <a:p>
            <a:r>
              <a:t>And for this pair, the spectra have a high level of similarity, so they received a high score, indicating that this MS2 spectra came from the fragment ion AFLIEEQK. And this process is repeated over and over and over for every MS2 scan.</a:t>
            </a:r>
          </a:p>
          <a:p>
            <a:r>
              <a:t>And then we infer the protein presence from the peptide presence and perform various statical analyses on the proteins.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lvl1pPr defTabSz="914400">
              <a:defRPr sz="2100"/>
            </a:lvl1pPr>
          </a:lstStyle>
          <a:p>
            <a:r>
              <a:rPr lang="en-US" dirty="0"/>
              <a:t>Instead, I thought it would be more useful to show some of the common experiments done</a:t>
            </a:r>
            <a:r>
              <a:rPr dirty="0"/>
              <a:t> with proteomics.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core facility, we routinely perform thee types of experiments:</a:t>
            </a:r>
          </a:p>
          <a:p>
            <a:endParaRPr lang="en-US" dirty="0"/>
          </a:p>
          <a:p>
            <a:pPr marL="342900" indent="-342900">
              <a:buFontTx/>
              <a:buChar char="-"/>
            </a:pPr>
            <a:r>
              <a:rPr lang="en-US" dirty="0"/>
              <a:t>Differential protein expression</a:t>
            </a:r>
          </a:p>
          <a:p>
            <a:pPr marL="342900" indent="-342900">
              <a:buFontTx/>
              <a:buChar char="-"/>
            </a:pPr>
            <a:r>
              <a:rPr lang="en-US" dirty="0"/>
              <a:t>Protein IDs (usually from either Ips, gels, or both)</a:t>
            </a:r>
          </a:p>
          <a:p>
            <a:pPr marL="342900" indent="-342900">
              <a:buFontTx/>
              <a:buChar char="-"/>
            </a:pPr>
            <a:r>
              <a:rPr lang="en-US" dirty="0"/>
              <a:t>PTM identification, and much less often, quantification</a:t>
            </a:r>
          </a:p>
        </p:txBody>
      </p:sp>
    </p:spTree>
    <p:extLst>
      <p:ext uri="{BB962C8B-B14F-4D97-AF65-F5344CB8AC3E}">
        <p14:creationId xmlns:p14="http://schemas.microsoft.com/office/powerpoint/2010/main" val="149126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most common type of experiments we do for customers is differential protein expression experiments. </a:t>
            </a:r>
          </a:p>
          <a:p>
            <a:endParaRPr lang="en-US" dirty="0"/>
          </a:p>
          <a:p>
            <a:r>
              <a:rPr lang="en-US" dirty="0"/>
              <a:t>With this type of experiment, we can compare protein levels between two or more biological conditions. Most often these are things like cultured cells or mouse tissues after being treated with some type of drug or after genetic manipulation like a knock-out or knock-down </a:t>
            </a:r>
          </a:p>
          <a:p>
            <a:endParaRPr lang="en-US" dirty="0"/>
          </a:p>
          <a:p>
            <a:r>
              <a:rPr lang="en-US" dirty="0"/>
              <a:t>And these types of experiments come in two main flavors. </a:t>
            </a:r>
          </a:p>
          <a:p>
            <a:r>
              <a:rPr lang="en-US" dirty="0"/>
              <a:t>One way is unlabeled experiments where we lyse, prepare, and all perform separate MS runs on. And for this, we use a method called DIA.</a:t>
            </a:r>
          </a:p>
          <a:p>
            <a:r>
              <a:rPr lang="en-US" dirty="0"/>
              <a:t>Another way is through labeling experiments. These are experiments where samples are multiplexed in some way so we can analyze multiple sample with one MS run. And depending o the labeling type, this can be done either after cell lysis or after digestion.</a:t>
            </a:r>
          </a:p>
        </p:txBody>
      </p:sp>
    </p:spTree>
    <p:extLst>
      <p:ext uri="{BB962C8B-B14F-4D97-AF65-F5344CB8AC3E}">
        <p14:creationId xmlns:p14="http://schemas.microsoft.com/office/powerpoint/2010/main" val="3522969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Shape 1934"/>
          <p:cNvSpPr>
            <a:spLocks noGrp="1" noRot="1" noChangeAspect="1"/>
          </p:cNvSpPr>
          <p:nvPr>
            <p:ph type="sldImg"/>
          </p:nvPr>
        </p:nvSpPr>
        <p:spPr>
          <a:xfrm>
            <a:off x="381000" y="685800"/>
            <a:ext cx="6096000" cy="3429000"/>
          </a:xfrm>
          <a:prstGeom prst="rect">
            <a:avLst/>
          </a:prstGeom>
        </p:spPr>
        <p:txBody>
          <a:bodyPr/>
          <a:lstStyle/>
          <a:p>
            <a:endParaRPr/>
          </a:p>
        </p:txBody>
      </p:sp>
      <p:sp>
        <p:nvSpPr>
          <p:cNvPr id="1935" name="Shape 1935"/>
          <p:cNvSpPr>
            <a:spLocks noGrp="1"/>
          </p:cNvSpPr>
          <p:nvPr>
            <p:ph type="body" sz="quarter" idx="1"/>
          </p:nvPr>
        </p:nvSpPr>
        <p:spPr>
          <a:prstGeom prst="rect">
            <a:avLst/>
          </a:prstGeom>
        </p:spPr>
        <p:txBody>
          <a:bodyPr/>
          <a:lstStyle/>
          <a:p>
            <a:pPr defTabSz="914400">
              <a:defRPr sz="2100"/>
            </a:pPr>
            <a:r>
              <a:rPr lang="en-US" dirty="0"/>
              <a:t>As an example of a customer project that used an unlabeled experiment to measure differential expression, a customer grew either WT mice or mice with a gene knocked out and sacrificed them and gave us 3 KO and 4 WT livers. We then lysed, digested, and performed mass spec on those 7 samples. From this, we were able to quantify about 7000 proteins from the knockout and 7500 proteins from WT. </a:t>
            </a:r>
          </a:p>
          <a:p>
            <a:pPr defTabSz="914400">
              <a:defRPr sz="2100"/>
            </a:pPr>
            <a:endParaRPr lang="en-US" dirty="0"/>
          </a:p>
          <a:p>
            <a:pPr defTabSz="914400">
              <a:defRPr sz="2100"/>
            </a:pPr>
            <a:r>
              <a:rPr lang="en-US" dirty="0"/>
              <a:t>And then just to see how well the experiment performed, we performed hierarchical clustering to see how similar each sample was to each other. In this example, we can see that all the WT are more similar to each other than to any KO and vice-versa. Additionally, we can see that all of the WT samples are really well correlated to each other except for this one sample which we later found out was actually a female while the other 3 were males. So even this plot was able to pick up on some kind of biology happening.</a:t>
            </a:r>
          </a:p>
          <a:p>
            <a:pPr defTabSz="914400">
              <a:defRPr sz="2100"/>
            </a:pPr>
            <a:r>
              <a:rPr lang="en-US" dirty="0"/>
              <a:t>And lastly, using the log2 fold change in protein levels and p-values that represent sample variability, we can make volcano plots.</a:t>
            </a:r>
          </a:p>
          <a:p>
            <a:pPr defTabSz="914400">
              <a:defRPr sz="2100"/>
            </a:pPr>
            <a:endParaRPr lang="en-US" dirty="0"/>
          </a:p>
          <a:p>
            <a:pPr defTabSz="914400">
              <a:defRPr sz="2100"/>
            </a:pPr>
            <a:r>
              <a:rPr lang="en-US" dirty="0"/>
              <a:t>And those are figures where for each protein, we plot the log2 fold change between 2 conditions on the x-axis and the log10 of the p-value on the y-axis. And these almost always show this kind of trend, like….lava spewing out of a volcano. And then we can dictate what we determine to be significantly changed in expression. In this case, I chose any proteins that were either 2x up or down regulated in the KO compared to wild type and a p-value of 0.05. But you can easily change these values to whatever you want.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Shape 2058"/>
          <p:cNvSpPr>
            <a:spLocks noGrp="1" noRot="1" noChangeAspect="1"/>
          </p:cNvSpPr>
          <p:nvPr>
            <p:ph type="sldImg"/>
          </p:nvPr>
        </p:nvSpPr>
        <p:spPr>
          <a:xfrm>
            <a:off x="381000" y="685800"/>
            <a:ext cx="6096000" cy="3429000"/>
          </a:xfrm>
          <a:prstGeom prst="rect">
            <a:avLst/>
          </a:prstGeom>
        </p:spPr>
        <p:txBody>
          <a:bodyPr/>
          <a:lstStyle/>
          <a:p>
            <a:endParaRPr/>
          </a:p>
        </p:txBody>
      </p:sp>
      <p:sp>
        <p:nvSpPr>
          <p:cNvPr id="2059" name="Shape 2059"/>
          <p:cNvSpPr>
            <a:spLocks noGrp="1"/>
          </p:cNvSpPr>
          <p:nvPr>
            <p:ph type="body" sz="quarter" idx="1"/>
          </p:nvPr>
        </p:nvSpPr>
        <p:spPr>
          <a:prstGeom prst="rect">
            <a:avLst/>
          </a:prstGeom>
        </p:spPr>
        <p:txBody>
          <a:bodyPr/>
          <a:lstStyle>
            <a:lvl1pPr defTabSz="914400">
              <a:defRPr sz="2100"/>
            </a:lvl1pPr>
          </a:lstStyle>
          <a:p>
            <a:r>
              <a:rPr lang="en-US" dirty="0"/>
              <a:t>And then for labeling differential expression experiments, as I said earlier, we almost always use something called Tandem-mass tags, or TMT. These are tags that are fairly similar to the idea of DNA barcoding where after digestion, you add a label to each sample but then combine them into one sample and perform one mass spectrometry experiment. </a:t>
            </a:r>
          </a:p>
          <a:p>
            <a:endParaRPr lang="en-US" dirty="0"/>
          </a:p>
          <a:p>
            <a:r>
              <a:rPr lang="en-US" dirty="0"/>
              <a:t>The reason this works is because at the MS1 level, or precursor ion, all the tags have the same m/z so all the peptides from each sample will have the same m/z and appear at the same spot.</a:t>
            </a:r>
          </a:p>
          <a:p>
            <a:endParaRPr lang="en-US" dirty="0"/>
          </a:p>
          <a:p>
            <a:r>
              <a:rPr lang="en-US" dirty="0"/>
              <a:t>But when they are fragmented, the tags now all have a different m/z. We can use the intensity of these tags as a proxy for the relative levels of the peptides that were originally present in each sample.</a:t>
            </a:r>
          </a:p>
          <a:p>
            <a:r>
              <a:rPr lang="en-US" dirty="0"/>
              <a:t>And with our current technology, we can combine up to 18 samples together into one sample.</a:t>
            </a:r>
            <a:endParaRPr dirty="0"/>
          </a:p>
        </p:txBody>
      </p:sp>
    </p:spTree>
    <p:extLst>
      <p:ext uri="{BB962C8B-B14F-4D97-AF65-F5344CB8AC3E}">
        <p14:creationId xmlns:p14="http://schemas.microsoft.com/office/powerpoint/2010/main" val="3028076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Shape 2058"/>
          <p:cNvSpPr>
            <a:spLocks noGrp="1" noRot="1" noChangeAspect="1"/>
          </p:cNvSpPr>
          <p:nvPr>
            <p:ph type="sldImg"/>
          </p:nvPr>
        </p:nvSpPr>
        <p:spPr>
          <a:xfrm>
            <a:off x="381000" y="685800"/>
            <a:ext cx="6096000" cy="3429000"/>
          </a:xfrm>
          <a:prstGeom prst="rect">
            <a:avLst/>
          </a:prstGeom>
        </p:spPr>
        <p:txBody>
          <a:bodyPr/>
          <a:lstStyle/>
          <a:p>
            <a:endParaRPr/>
          </a:p>
        </p:txBody>
      </p:sp>
      <p:sp>
        <p:nvSpPr>
          <p:cNvPr id="2059" name="Shape 2059"/>
          <p:cNvSpPr>
            <a:spLocks noGrp="1"/>
          </p:cNvSpPr>
          <p:nvPr>
            <p:ph type="body" sz="quarter" idx="1"/>
          </p:nvPr>
        </p:nvSpPr>
        <p:spPr>
          <a:prstGeom prst="rect">
            <a:avLst/>
          </a:prstGeom>
        </p:spPr>
        <p:txBody>
          <a:bodyPr/>
          <a:lstStyle>
            <a:lvl1pPr defTabSz="914400">
              <a:defRPr sz="2100"/>
            </a:lvl1pPr>
          </a:lstStyle>
          <a:p>
            <a:r>
              <a:rPr lang="en-US" dirty="0"/>
              <a:t>As an example of how customers have used this in the past, a previous grad student in BME wanted to perform differential expression analysis on mouse tendons from multiple conditions including: WT, KO, and young and old for both. </a:t>
            </a:r>
          </a:p>
          <a:p>
            <a:endParaRPr lang="en-US" dirty="0"/>
          </a:p>
          <a:p>
            <a:r>
              <a:rPr lang="en-US" dirty="0"/>
              <a:t>So even with all these different conditions, we were able to perform just one mass spec experiment and able to quantify a few thousand proteins for each comparison. And from this they were able to identify a few classes of proteins that changed in expression over the course of aging in the KOs compared to WT.</a:t>
            </a:r>
            <a:endParaRPr dirty="0"/>
          </a:p>
        </p:txBody>
      </p:sp>
    </p:spTree>
    <p:extLst>
      <p:ext uri="{BB962C8B-B14F-4D97-AF65-F5344CB8AC3E}">
        <p14:creationId xmlns:p14="http://schemas.microsoft.com/office/powerpoint/2010/main" val="2721880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Immunoprecipitation mass spec, or IP-MS allows us to identify proteins that interact with your protein of interest. Say your protein is this red circle and these colored proteins interact with it. We can IP your red protein and all its interacting partners come down with it. We can then ID those proteins through mass spec.</a:t>
            </a:r>
          </a:p>
          <a:p>
            <a:endParaRPr lang="en-US" dirty="0"/>
          </a:p>
          <a:p>
            <a:r>
              <a:rPr lang="en-US" dirty="0"/>
              <a:t>Generally, there are two workflows. </a:t>
            </a:r>
          </a:p>
          <a:p>
            <a:endParaRPr lang="en-US" dirty="0"/>
          </a:p>
          <a:p>
            <a:r>
              <a:rPr lang="en-US" dirty="0"/>
              <a:t>One is that you can just give us the beads immediately after an IP and we can identify every protein that came down with yours.</a:t>
            </a:r>
          </a:p>
          <a:p>
            <a:endParaRPr lang="en-US" dirty="0"/>
          </a:p>
          <a:p>
            <a:r>
              <a:rPr lang="en-US" dirty="0"/>
              <a:t>Alternatively, you can run your IP on a gel. And let’s say you see some bands that you don’t know what they would be. We can cut out specifically that band and perform mass spec on that band to identify the unknown protein.</a:t>
            </a:r>
          </a:p>
        </p:txBody>
      </p:sp>
    </p:spTree>
    <p:extLst>
      <p:ext uri="{BB962C8B-B14F-4D97-AF65-F5344CB8AC3E}">
        <p14:creationId xmlns:p14="http://schemas.microsoft.com/office/powerpoint/2010/main" val="2772369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 name="Shape 1957"/>
          <p:cNvSpPr>
            <a:spLocks noGrp="1" noRot="1" noChangeAspect="1"/>
          </p:cNvSpPr>
          <p:nvPr>
            <p:ph type="sldImg"/>
          </p:nvPr>
        </p:nvSpPr>
        <p:spPr>
          <a:xfrm>
            <a:off x="381000" y="685800"/>
            <a:ext cx="6096000" cy="3429000"/>
          </a:xfrm>
          <a:prstGeom prst="rect">
            <a:avLst/>
          </a:prstGeom>
        </p:spPr>
        <p:txBody>
          <a:bodyPr/>
          <a:lstStyle/>
          <a:p>
            <a:endParaRPr/>
          </a:p>
        </p:txBody>
      </p:sp>
      <p:sp>
        <p:nvSpPr>
          <p:cNvPr id="1958" name="Shape 1958"/>
          <p:cNvSpPr>
            <a:spLocks noGrp="1"/>
          </p:cNvSpPr>
          <p:nvPr>
            <p:ph type="body" sz="quarter" idx="1"/>
          </p:nvPr>
        </p:nvSpPr>
        <p:spPr>
          <a:prstGeom prst="rect">
            <a:avLst/>
          </a:prstGeom>
        </p:spPr>
        <p:txBody>
          <a:bodyPr/>
          <a:lstStyle/>
          <a:p>
            <a:r>
              <a:rPr dirty="0"/>
              <a:t>As an example of customer dat</a:t>
            </a:r>
            <a:r>
              <a:rPr lang="en-US" dirty="0"/>
              <a:t>a</a:t>
            </a:r>
            <a:r>
              <a:rPr dirty="0"/>
              <a:t>, the Fu lab in the Biology department, wanted to know what proteins were interacting with</a:t>
            </a:r>
            <a:r>
              <a:rPr lang="en-US" dirty="0"/>
              <a:t> their proteins</a:t>
            </a:r>
            <a:r>
              <a:rPr dirty="0"/>
              <a:t> METTL2A</a:t>
            </a:r>
            <a:r>
              <a:rPr lang="en-US" dirty="0"/>
              <a:t> and</a:t>
            </a:r>
            <a:r>
              <a:rPr dirty="0"/>
              <a:t> METTL2B. </a:t>
            </a:r>
            <a:endParaRPr lang="en-US" dirty="0"/>
          </a:p>
          <a:p>
            <a:endParaRPr dirty="0"/>
          </a:p>
          <a:p>
            <a:r>
              <a:rPr lang="en-US" dirty="0"/>
              <a:t>So t</a:t>
            </a:r>
            <a:r>
              <a:rPr dirty="0"/>
              <a:t>hey performed an IP using wither METTL2A or METTL2B as bait, ran th</a:t>
            </a:r>
            <a:r>
              <a:rPr lang="en-US" dirty="0"/>
              <a:t>e IPs </a:t>
            </a:r>
            <a:r>
              <a:rPr dirty="0"/>
              <a:t>on a gel, and silver stained it, they saw unique proteins at the black arrows</a:t>
            </a:r>
            <a:r>
              <a:rPr lang="en-US" dirty="0"/>
              <a:t> and wanted to know what they could be</a:t>
            </a:r>
            <a:r>
              <a:rPr dirty="0"/>
              <a:t>. So they cut those bands out and gave them to us to perform mass spec on</a:t>
            </a:r>
            <a:r>
              <a:rPr lang="en-US" dirty="0"/>
              <a:t>. </a:t>
            </a:r>
          </a:p>
          <a:p>
            <a:endParaRPr lang="en-US" dirty="0"/>
          </a:p>
          <a:p>
            <a:r>
              <a:rPr lang="en-US" dirty="0"/>
              <a:t>They</a:t>
            </a:r>
            <a:r>
              <a:rPr dirty="0"/>
              <a:t> found that they not only interact with each other but </a:t>
            </a:r>
            <a:r>
              <a:rPr lang="en-US" dirty="0"/>
              <a:t>they saw </a:t>
            </a:r>
            <a:r>
              <a:rPr dirty="0"/>
              <a:t>a novel interaction partner in DAL</a:t>
            </a:r>
            <a:r>
              <a:rPr lang="en-US" dirty="0"/>
              <a:t>R</a:t>
            </a:r>
            <a:r>
              <a:rPr dirty="0"/>
              <a:t>D3</a:t>
            </a:r>
            <a:r>
              <a:rPr lang="en-US" dirty="0"/>
              <a:t>.</a:t>
            </a:r>
          </a:p>
          <a:p>
            <a:endParaRPr lang="en-US" dirty="0"/>
          </a:p>
          <a:p>
            <a:r>
              <a:rPr lang="en-US" dirty="0"/>
              <a:t>So they performed a validation experiment</a:t>
            </a:r>
            <a:r>
              <a:rPr dirty="0"/>
              <a:t> where</a:t>
            </a:r>
            <a:r>
              <a:rPr lang="en-US" dirty="0"/>
              <a:t> they did another IP, this time with DALRD3 as the bait and saw that indeed, DALRD3 interacts not only with itself, but METTL2A and B.</a:t>
            </a:r>
            <a:r>
              <a:rPr dirty="0"/>
              <a:t> </a:t>
            </a:r>
            <a:endParaRPr lang="en-US" dirty="0"/>
          </a:p>
          <a:p>
            <a:r>
              <a:rPr lang="en-US" dirty="0"/>
              <a:t>So by using proteomics, along with several other</a:t>
            </a:r>
            <a:r>
              <a:rPr dirty="0"/>
              <a:t> biochemical assays</a:t>
            </a:r>
            <a:r>
              <a:rPr lang="en-US" dirty="0"/>
              <a:t>, they were able</a:t>
            </a:r>
            <a:r>
              <a:rPr dirty="0"/>
              <a:t> characteriz</a:t>
            </a:r>
            <a:r>
              <a:rPr lang="en-US" dirty="0"/>
              <a:t>e a brand new cell signaling pathway associated with intellectual disability.</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 name="Shape 1963"/>
          <p:cNvSpPr>
            <a:spLocks noGrp="1" noRot="1" noChangeAspect="1"/>
          </p:cNvSpPr>
          <p:nvPr>
            <p:ph type="sldImg"/>
          </p:nvPr>
        </p:nvSpPr>
        <p:spPr>
          <a:xfrm>
            <a:off x="381000" y="685800"/>
            <a:ext cx="6096000" cy="3429000"/>
          </a:xfrm>
          <a:prstGeom prst="rect">
            <a:avLst/>
          </a:prstGeom>
        </p:spPr>
        <p:txBody>
          <a:bodyPr/>
          <a:lstStyle/>
          <a:p>
            <a:endParaRPr/>
          </a:p>
        </p:txBody>
      </p:sp>
      <p:sp>
        <p:nvSpPr>
          <p:cNvPr id="1964" name="Shape 1964"/>
          <p:cNvSpPr>
            <a:spLocks noGrp="1"/>
          </p:cNvSpPr>
          <p:nvPr>
            <p:ph type="body" sz="quarter" idx="1"/>
          </p:nvPr>
        </p:nvSpPr>
        <p:spPr>
          <a:prstGeom prst="rect">
            <a:avLst/>
          </a:prstGeom>
        </p:spPr>
        <p:txBody>
          <a:bodyPr/>
          <a:lstStyle>
            <a:lvl1pPr defTabSz="914400">
              <a:defRPr sz="2100"/>
            </a:lvl1pPr>
          </a:lstStyle>
          <a:p>
            <a:r>
              <a:rPr lang="en-US" dirty="0"/>
              <a:t>And now there’s a </a:t>
            </a:r>
            <a:r>
              <a:rPr dirty="0"/>
              <a:t>more recent technology </a:t>
            </a:r>
            <a:r>
              <a:rPr lang="en-US" dirty="0"/>
              <a:t>similar to an IP that’s</a:t>
            </a:r>
            <a:r>
              <a:rPr dirty="0"/>
              <a:t> becoming popular </a:t>
            </a:r>
            <a:r>
              <a:rPr lang="en-US" dirty="0"/>
              <a:t>called </a:t>
            </a:r>
            <a:r>
              <a:rPr dirty="0" err="1"/>
              <a:t>BioID</a:t>
            </a:r>
            <a:r>
              <a:rPr dirty="0"/>
              <a:t>. </a:t>
            </a:r>
            <a:endParaRPr lang="en-US" dirty="0"/>
          </a:p>
          <a:p>
            <a:endParaRPr lang="en-US" dirty="0"/>
          </a:p>
          <a:p>
            <a:r>
              <a:rPr dirty="0"/>
              <a:t>In this method, you </a:t>
            </a:r>
            <a:r>
              <a:rPr lang="en-US" dirty="0"/>
              <a:t>take</a:t>
            </a:r>
            <a:r>
              <a:rPr dirty="0"/>
              <a:t> your favorite protein</a:t>
            </a:r>
            <a:r>
              <a:rPr lang="en-US" dirty="0"/>
              <a:t> show in blue here and then fuse it to the </a:t>
            </a:r>
            <a:r>
              <a:rPr lang="en-US" dirty="0" err="1"/>
              <a:t>BioID</a:t>
            </a:r>
            <a:r>
              <a:rPr lang="en-US" dirty="0"/>
              <a:t> protein, shown in yellow</a:t>
            </a:r>
            <a:r>
              <a:rPr dirty="0"/>
              <a:t>. This fusion protein can then biotinylate any </a:t>
            </a:r>
            <a:r>
              <a:rPr lang="en-US" dirty="0"/>
              <a:t>that comes in close proximity to it. </a:t>
            </a:r>
          </a:p>
          <a:p>
            <a:endParaRPr lang="en-US" dirty="0"/>
          </a:p>
          <a:p>
            <a:r>
              <a:rPr lang="en-US" dirty="0"/>
              <a:t>This effectively means that any protein that interacts with your protein become biotinylated.</a:t>
            </a:r>
          </a:p>
          <a:p>
            <a:endParaRPr lang="en-US" dirty="0"/>
          </a:p>
          <a:p>
            <a:r>
              <a:rPr dirty="0"/>
              <a:t>You then</a:t>
            </a:r>
            <a:r>
              <a:rPr lang="en-US" dirty="0"/>
              <a:t> lyse your cells and perform an</a:t>
            </a:r>
            <a:r>
              <a:rPr dirty="0"/>
              <a:t> </a:t>
            </a:r>
            <a:r>
              <a:rPr lang="en-US" dirty="0"/>
              <a:t>IP using</a:t>
            </a:r>
            <a:r>
              <a:rPr dirty="0"/>
              <a:t> strep</a:t>
            </a:r>
            <a:r>
              <a:rPr lang="en-US" dirty="0"/>
              <a:t>t</a:t>
            </a:r>
            <a:r>
              <a:rPr dirty="0"/>
              <a:t>avidin</a:t>
            </a:r>
            <a:r>
              <a:rPr lang="en-US" dirty="0"/>
              <a:t> to pull down any biotinylated proteins.</a:t>
            </a:r>
          </a:p>
          <a:p>
            <a:endParaRPr lang="en-US" dirty="0"/>
          </a:p>
          <a:p>
            <a:r>
              <a:rPr lang="en-US" dirty="0"/>
              <a:t>W</a:t>
            </a:r>
            <a:r>
              <a:rPr dirty="0"/>
              <a:t>e </a:t>
            </a:r>
            <a:r>
              <a:rPr lang="en-US" dirty="0"/>
              <a:t>then perform our usually mass spec sample prep and analysis to</a:t>
            </a:r>
            <a:r>
              <a:rPr dirty="0"/>
              <a:t> identify whatever proteins were biotinylated</a:t>
            </a:r>
            <a:r>
              <a:rPr lang="en-US" dirty="0"/>
              <a:t>, thereby likely to interact with your protein</a:t>
            </a:r>
            <a:r>
              <a:rPr dirty="0"/>
              <a:t>. </a:t>
            </a:r>
            <a:endParaRPr lang="en-US" dirty="0"/>
          </a:p>
          <a:p>
            <a:r>
              <a:rPr lang="en-US" dirty="0"/>
              <a:t>So the main benefit of this is that while traditional IPs are performed in a test tube, this probes for interacting proteins in the actual cell!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rPr dirty="0"/>
              <a:t>So what exactly is LC-MS/MS based proteomics?</a:t>
            </a:r>
          </a:p>
          <a:p>
            <a:r>
              <a:rPr dirty="0"/>
              <a:t>Shortly after the National Academy of Sciences said proteomics was the technology to develop in the post-genomics world in 2002, a group of pioneers in the proteomics world said *1st quote here*.</a:t>
            </a:r>
          </a:p>
          <a:p>
            <a:r>
              <a:rPr dirty="0"/>
              <a:t>And a more recent perspective states *2nd quote here*</a:t>
            </a:r>
          </a:p>
          <a:p>
            <a:r>
              <a:rPr dirty="0"/>
              <a:t>So </a:t>
            </a:r>
            <a:r>
              <a:rPr lang="en-US" dirty="0"/>
              <a:t>w</a:t>
            </a:r>
            <a:r>
              <a:rPr dirty="0"/>
              <a:t>e can see that there is an increasing interest in characterizing and quantifying proteins.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 name="Shape 19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0" name="Shape 2000"/>
          <p:cNvSpPr>
            <a:spLocks noGrp="1"/>
          </p:cNvSpPr>
          <p:nvPr>
            <p:ph type="body" sz="quarter" idx="1"/>
          </p:nvPr>
        </p:nvSpPr>
        <p:spPr>
          <a:prstGeom prst="rect">
            <a:avLst/>
          </a:prstGeom>
        </p:spPr>
        <p:txBody>
          <a:bodyPr/>
          <a:lstStyle>
            <a:lvl1pPr defTabSz="914400">
              <a:defRPr sz="2100"/>
            </a:lvl1pPr>
          </a:lstStyle>
          <a:p>
            <a:r>
              <a:rPr dirty="0"/>
              <a:t>Yet another incredibly useful tool for MS/MS is the identification</a:t>
            </a:r>
            <a:r>
              <a:rPr lang="en-US" dirty="0"/>
              <a:t>, localization,</a:t>
            </a:r>
            <a:r>
              <a:rPr dirty="0"/>
              <a:t> and quantification of post translational modifications. Which, as you can see here, there are many</a:t>
            </a:r>
            <a:r>
              <a:rPr lang="en-US" dirty="0"/>
              <a:t> different modifications that can occur on a variety of </a:t>
            </a:r>
            <a:r>
              <a:rPr lang="en-US" dirty="0" err="1"/>
              <a:t>resisdues</a:t>
            </a:r>
            <a:r>
              <a:rPr lang="en-US" dirty="0"/>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 name="Shape 2039"/>
          <p:cNvSpPr>
            <a:spLocks noGrp="1" noRot="1" noChangeAspect="1"/>
          </p:cNvSpPr>
          <p:nvPr>
            <p:ph type="sldImg"/>
          </p:nvPr>
        </p:nvSpPr>
        <p:spPr>
          <a:xfrm>
            <a:off x="381000" y="685800"/>
            <a:ext cx="6096000" cy="3429000"/>
          </a:xfrm>
          <a:prstGeom prst="rect">
            <a:avLst/>
          </a:prstGeom>
        </p:spPr>
        <p:txBody>
          <a:bodyPr/>
          <a:lstStyle/>
          <a:p>
            <a:endParaRPr/>
          </a:p>
        </p:txBody>
      </p:sp>
      <p:sp>
        <p:nvSpPr>
          <p:cNvPr id="2040" name="Shape 2040"/>
          <p:cNvSpPr>
            <a:spLocks noGrp="1"/>
          </p:cNvSpPr>
          <p:nvPr>
            <p:ph type="body" sz="quarter" idx="1"/>
          </p:nvPr>
        </p:nvSpPr>
        <p:spPr>
          <a:prstGeom prst="rect">
            <a:avLst/>
          </a:prstGeom>
        </p:spPr>
        <p:txBody>
          <a:bodyPr/>
          <a:lstStyle>
            <a:lvl1pPr defTabSz="914400">
              <a:defRPr sz="2100"/>
            </a:lvl1pPr>
          </a:lstStyle>
          <a:p>
            <a:r>
              <a:rPr lang="en-US" dirty="0"/>
              <a:t>And this is possible because of the mass shift cause by each modification.</a:t>
            </a:r>
          </a:p>
          <a:p>
            <a:endParaRPr lang="en-US" dirty="0"/>
          </a:p>
          <a:p>
            <a:r>
              <a:rPr lang="en-US" dirty="0"/>
              <a:t>So imagine we have peptide one.</a:t>
            </a:r>
          </a:p>
          <a:p>
            <a:endParaRPr lang="en-US" dirty="0"/>
          </a:p>
          <a:p>
            <a:r>
              <a:rPr lang="en-US" dirty="0"/>
              <a:t>And it’s modified to become peptide two. Peptide 2 now has a higher mass than peptide 1.</a:t>
            </a:r>
          </a:p>
          <a:p>
            <a:endParaRPr lang="en-US" dirty="0"/>
          </a:p>
          <a:p>
            <a:r>
              <a:rPr lang="en-US" dirty="0"/>
              <a:t>When we perform</a:t>
            </a:r>
            <a:r>
              <a:rPr dirty="0"/>
              <a:t> mass spec,</a:t>
            </a:r>
            <a:r>
              <a:rPr lang="en-US" dirty="0"/>
              <a:t> the instrument can measure this different and</a:t>
            </a:r>
            <a:r>
              <a:rPr dirty="0"/>
              <a:t> we can </a:t>
            </a:r>
            <a:r>
              <a:rPr lang="en-US" dirty="0"/>
              <a:t>determine from that mass </a:t>
            </a:r>
            <a:r>
              <a:rPr dirty="0"/>
              <a:t>difference which modification was </a:t>
            </a:r>
            <a:r>
              <a:rPr lang="en-US" dirty="0"/>
              <a:t>present. And depending on the type of modification, can possibly localize which exact residue it was located at. </a:t>
            </a:r>
          </a:p>
          <a:p>
            <a:r>
              <a:rPr lang="en-US" dirty="0"/>
              <a:t>Additionally, while much more difficult, we can measure the difference in intensity between peptide 1 and peptide 2 to determine the levels of different modifications.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7" name="Shape 2047"/>
          <p:cNvSpPr>
            <a:spLocks noGrp="1" noRot="1" noChangeAspect="1"/>
          </p:cNvSpPr>
          <p:nvPr>
            <p:ph type="sldImg"/>
          </p:nvPr>
        </p:nvSpPr>
        <p:spPr>
          <a:xfrm>
            <a:off x="381000" y="685800"/>
            <a:ext cx="6096000" cy="3429000"/>
          </a:xfrm>
          <a:prstGeom prst="rect">
            <a:avLst/>
          </a:prstGeom>
        </p:spPr>
        <p:txBody>
          <a:bodyPr/>
          <a:lstStyle/>
          <a:p>
            <a:endParaRPr/>
          </a:p>
        </p:txBody>
      </p:sp>
      <p:sp>
        <p:nvSpPr>
          <p:cNvPr id="2048" name="Shape 2048"/>
          <p:cNvSpPr>
            <a:spLocks noGrp="1"/>
          </p:cNvSpPr>
          <p:nvPr>
            <p:ph type="body" sz="quarter" idx="1"/>
          </p:nvPr>
        </p:nvSpPr>
        <p:spPr>
          <a:prstGeom prst="rect">
            <a:avLst/>
          </a:prstGeom>
        </p:spPr>
        <p:txBody>
          <a:bodyPr/>
          <a:lstStyle>
            <a:lvl1pPr defTabSz="914400">
              <a:defRPr sz="2100"/>
            </a:lvl1pPr>
          </a:lstStyle>
          <a:p>
            <a:r>
              <a:rPr lang="en-US" dirty="0"/>
              <a:t>Because of these difficulties and large barriers to performing good experiments, we haven’t done much phospho-proteomics for people. So I don’t have any recent customer data. </a:t>
            </a:r>
          </a:p>
          <a:p>
            <a:endParaRPr lang="en-US" dirty="0"/>
          </a:p>
          <a:p>
            <a:r>
              <a:rPr lang="en-US" dirty="0"/>
              <a:t>But here’s a good example of what the data can look like. </a:t>
            </a:r>
            <a:r>
              <a:rPr dirty="0"/>
              <a:t>So we can see which phosphorylated proteins are expressed at higher levels between two conditions through a volcano plot again.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rPr lang="en-US" dirty="0"/>
              <a:t>But why is it important to measure at the protein level?</a:t>
            </a:r>
          </a:p>
          <a:p>
            <a:endParaRPr lang="en-US" dirty="0"/>
          </a:p>
          <a:p>
            <a:r>
              <a:rPr lang="en-US" dirty="0"/>
              <a:t>Primarily, proteins are the molecules that actually carry out biological functions.</a:t>
            </a:r>
          </a:p>
          <a:p>
            <a:endParaRPr lang="en-US" dirty="0"/>
          </a:p>
          <a:p>
            <a:r>
              <a:rPr lang="en-US" dirty="0"/>
              <a:t>And just using genomics or transcriptomics to measure nucleic acid levels usually isn’t sufficient because there are many differences between DNA, RNA, and protein including:</a:t>
            </a:r>
          </a:p>
          <a:p>
            <a:r>
              <a:rPr lang="en-US" dirty="0"/>
              <a:t>-Alternative splicing</a:t>
            </a:r>
          </a:p>
          <a:p>
            <a:r>
              <a:rPr lang="en-US" dirty="0"/>
              <a:t>-Nonsense mediated decay</a:t>
            </a:r>
          </a:p>
          <a:p>
            <a:r>
              <a:rPr lang="en-US" dirty="0"/>
              <a:t>-Post-translational modifications</a:t>
            </a:r>
          </a:p>
          <a:p>
            <a:r>
              <a:rPr lang="en-US" dirty="0"/>
              <a:t>-Protein dynamics and turnover like synthesis and degradation</a:t>
            </a:r>
          </a:p>
          <a:p>
            <a:endParaRPr lang="en-US" dirty="0"/>
          </a:p>
          <a:p>
            <a:r>
              <a:rPr lang="en-US" dirty="0"/>
              <a:t>So just measuring nucleic acid levels, whether DNA, RNA, or both fails to give us information on a variety of biologically relevant information including:</a:t>
            </a:r>
          </a:p>
          <a:p>
            <a:r>
              <a:rPr lang="en-US" dirty="0"/>
              <a:t>-</a:t>
            </a:r>
            <a:r>
              <a:rPr dirty="0"/>
              <a:t>The localization of a protein</a:t>
            </a:r>
            <a:endParaRPr lang="en-US" dirty="0"/>
          </a:p>
          <a:p>
            <a:r>
              <a:rPr lang="en-US" dirty="0"/>
              <a:t>-H</a:t>
            </a:r>
            <a:r>
              <a:rPr dirty="0"/>
              <a:t>ow much actual protein there is</a:t>
            </a:r>
            <a:endParaRPr lang="en-US" dirty="0"/>
          </a:p>
          <a:p>
            <a:r>
              <a:rPr lang="en-US" dirty="0"/>
              <a:t>-H</a:t>
            </a:r>
            <a:r>
              <a:rPr dirty="0"/>
              <a:t>ow rapidly that protein is turned over</a:t>
            </a:r>
            <a:endParaRPr lang="en-US" dirty="0"/>
          </a:p>
          <a:p>
            <a:r>
              <a:rPr lang="en-US" dirty="0"/>
              <a:t>-If</a:t>
            </a:r>
            <a:r>
              <a:rPr dirty="0"/>
              <a:t> a protein is modified</a:t>
            </a:r>
            <a:r>
              <a:rPr lang="en-US" dirty="0"/>
              <a:t>, </a:t>
            </a:r>
            <a:r>
              <a:rPr dirty="0"/>
              <a:t>where it’s modified</a:t>
            </a:r>
            <a:r>
              <a:rPr lang="en-US" dirty="0"/>
              <a:t>, and to what extent it’s modified</a:t>
            </a:r>
            <a:endParaRPr dirty="0"/>
          </a:p>
          <a:p>
            <a:endParaRPr dirty="0"/>
          </a:p>
          <a:p>
            <a:pPr defTabSz="914400">
              <a:defRPr sz="2100"/>
            </a:pPr>
            <a:r>
              <a:rPr dirty="0"/>
              <a:t>Despite all of these benefits to measuring at the protein level, there are some serious difficulties to actually measuring protein levels, even with mass spec. And this is for a myriad of reasons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xfrm>
            <a:off x="381000" y="685800"/>
            <a:ext cx="6096000" cy="3429000"/>
          </a:xfrm>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lvl1pPr defTabSz="914400">
              <a:defRPr sz="2100"/>
            </a:lvl1pPr>
          </a:lstStyle>
          <a:p>
            <a:r>
              <a:rPr dirty="0"/>
              <a:t>One of </a:t>
            </a:r>
            <a:r>
              <a:rPr lang="en-US" dirty="0"/>
              <a:t>those difficulties</a:t>
            </a:r>
            <a:r>
              <a:rPr dirty="0"/>
              <a:t> is that proteins have a huge range of biophysical properties. You can have a whole bunch of membrane proteins that all interact with membranes in various ways, you can have proteins that form quaternary structures with other protein subunits like collagen and hemoglobin.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pPr defTabSz="914400">
              <a:defRPr sz="2100"/>
            </a:pPr>
            <a:r>
              <a:rPr dirty="0"/>
              <a:t>Additionally, protein expression levels span a huge dynamic range. </a:t>
            </a:r>
            <a:endParaRPr lang="en-US" dirty="0"/>
          </a:p>
          <a:p>
            <a:pPr defTabSz="914400">
              <a:defRPr sz="2100"/>
            </a:pPr>
            <a:endParaRPr lang="en-US" dirty="0"/>
          </a:p>
          <a:p>
            <a:pPr defTabSz="914400">
              <a:defRPr sz="2100"/>
            </a:pPr>
            <a:r>
              <a:rPr lang="en-US" dirty="0"/>
              <a:t>For example, h</a:t>
            </a:r>
            <a:r>
              <a:rPr dirty="0"/>
              <a:t>ere is a </a:t>
            </a:r>
            <a:r>
              <a:rPr lang="en-US" dirty="0"/>
              <a:t>figure</a:t>
            </a:r>
            <a:r>
              <a:rPr dirty="0"/>
              <a:t> showing the </a:t>
            </a:r>
            <a:r>
              <a:rPr lang="en-US" dirty="0"/>
              <a:t>concentration</a:t>
            </a:r>
            <a:r>
              <a:rPr dirty="0"/>
              <a:t> of 420 proteins in human blood. </a:t>
            </a:r>
            <a:endParaRPr lang="en-US" dirty="0"/>
          </a:p>
          <a:p>
            <a:pPr defTabSz="914400">
              <a:defRPr sz="2100"/>
            </a:pPr>
            <a:r>
              <a:rPr dirty="0"/>
              <a:t>The most abundant protein, albumin, is at 40g per liter while interferon gamma is only present at 400 picograms per liter. </a:t>
            </a:r>
          </a:p>
          <a:p>
            <a:pPr defTabSz="914400">
              <a:defRPr sz="2100"/>
            </a:pPr>
            <a:endParaRPr lang="en-US" dirty="0"/>
          </a:p>
          <a:p>
            <a:pPr defTabSz="914400">
              <a:defRPr sz="2100"/>
            </a:pPr>
            <a:r>
              <a:rPr dirty="0"/>
              <a:t>That’s a difference in 12 orders of magnitude!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xfrm>
            <a:off x="381000" y="685800"/>
            <a:ext cx="6096000" cy="3429000"/>
          </a:xfrm>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lvl1pPr defTabSz="914400">
              <a:defRPr sz="2100"/>
            </a:lvl1pPr>
          </a:lstStyle>
          <a:p>
            <a:r>
              <a:rPr dirty="0"/>
              <a:t>And just to put that in perspective, </a:t>
            </a:r>
            <a:r>
              <a:rPr lang="en-US" dirty="0"/>
              <a:t>that’s like</a:t>
            </a:r>
            <a:r>
              <a:rPr dirty="0"/>
              <a:t> </a:t>
            </a:r>
            <a:r>
              <a:rPr lang="en-US" dirty="0"/>
              <a:t>trying to find one ant in the entirety of the united states</a:t>
            </a:r>
            <a:r>
              <a:rPr dirty="0"/>
              <a:t>. </a:t>
            </a:r>
            <a:endParaRPr lang="en-US" dirty="0"/>
          </a:p>
          <a:p>
            <a:endParaRPr lang="en-US"/>
          </a:p>
          <a:p>
            <a:r>
              <a:t>So </a:t>
            </a:r>
            <a:r>
              <a:rPr dirty="0"/>
              <a:t>whatever method you use ideally can accurately measure proteins levels across that large of a span.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xfrm>
            <a:off x="381000" y="685800"/>
            <a:ext cx="6096000" cy="3429000"/>
          </a:xfrm>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pPr defTabSz="914400">
              <a:defRPr sz="2100"/>
            </a:pPr>
            <a:r>
              <a:rPr lang="en-US" dirty="0"/>
              <a:t>There are also a variety of other factors that can make it tough.</a:t>
            </a:r>
          </a:p>
          <a:p>
            <a:pPr defTabSz="914400">
              <a:defRPr sz="2100"/>
            </a:pPr>
            <a:endParaRPr dirty="0"/>
          </a:p>
          <a:p>
            <a:pPr defTabSz="914400">
              <a:defRPr sz="2100"/>
            </a:pPr>
            <a:r>
              <a:rPr dirty="0"/>
              <a:t>For one, </a:t>
            </a:r>
            <a:r>
              <a:rPr lang="en-US" dirty="0"/>
              <a:t>when performing </a:t>
            </a:r>
            <a:r>
              <a:rPr dirty="0"/>
              <a:t>RNA or DNA-seq</a:t>
            </a:r>
            <a:r>
              <a:rPr lang="en-US" dirty="0"/>
              <a:t>, we</a:t>
            </a:r>
            <a:r>
              <a:rPr dirty="0"/>
              <a:t> can </a:t>
            </a:r>
            <a:r>
              <a:rPr lang="en-US" dirty="0"/>
              <a:t>use</a:t>
            </a:r>
            <a:r>
              <a:rPr dirty="0"/>
              <a:t> PCR, </a:t>
            </a:r>
            <a:r>
              <a:rPr lang="en-US" dirty="0"/>
              <a:t>but </a:t>
            </a:r>
            <a:r>
              <a:rPr dirty="0"/>
              <a:t>we cannot amplify proteins so we are stuck with the amount we can extract.</a:t>
            </a:r>
            <a:endParaRPr lang="en-US" dirty="0"/>
          </a:p>
          <a:p>
            <a:pPr defTabSz="914400">
              <a:defRPr sz="2100"/>
            </a:pPr>
            <a:endParaRPr dirty="0"/>
          </a:p>
          <a:p>
            <a:pPr defTabSz="914400">
              <a:defRPr sz="2100"/>
            </a:pPr>
            <a:r>
              <a:rPr dirty="0"/>
              <a:t>Proteins are incredibly sticky; they will pretty much stick to any surface they are in (tubes, pipettes, </a:t>
            </a:r>
            <a:r>
              <a:rPr dirty="0" err="1"/>
              <a:t>etc</a:t>
            </a:r>
            <a:r>
              <a:rPr dirty="0"/>
              <a:t>).</a:t>
            </a:r>
            <a:endParaRPr lang="en-US" dirty="0"/>
          </a:p>
          <a:p>
            <a:pPr defTabSz="914400">
              <a:defRPr sz="2100"/>
            </a:pPr>
            <a:endParaRPr dirty="0"/>
          </a:p>
          <a:p>
            <a:pPr defTabSz="914400">
              <a:defRPr sz="2100"/>
            </a:pPr>
            <a:r>
              <a:rPr lang="en-US" dirty="0"/>
              <a:t>Protein </a:t>
            </a:r>
            <a:r>
              <a:rPr dirty="0"/>
              <a:t>are an incredibly common contaminant</a:t>
            </a:r>
            <a:r>
              <a:rPr lang="en-US" dirty="0"/>
              <a:t> so n</a:t>
            </a:r>
            <a:r>
              <a:rPr dirty="0"/>
              <a:t>o matter what, we will always see keratin in our mass spec data.</a:t>
            </a:r>
            <a:endParaRPr lang="en-US" dirty="0"/>
          </a:p>
          <a:p>
            <a:pPr defTabSz="914400">
              <a:defRPr sz="2100"/>
            </a:pPr>
            <a:endParaRPr dirty="0"/>
          </a:p>
          <a:p>
            <a:pPr defTabSz="914400">
              <a:defRPr sz="2100"/>
            </a:pPr>
            <a:r>
              <a:rPr dirty="0"/>
              <a:t>And then, similar to what I said earlier, every protein is different so no single preparation method suits all proteins. But digesting proteins into peptides (I’ll be discussing this later) helps a lot with that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5" name="Title Text"/>
          <p:cNvSpPr txBox="1">
            <a:spLocks noGrp="1"/>
          </p:cNvSpPr>
          <p:nvPr>
            <p:ph type="title"/>
          </p:nvPr>
        </p:nvSpPr>
        <p:spPr>
          <a:xfrm>
            <a:off x="4833937" y="2303859"/>
            <a:ext cx="14716126" cy="4643438"/>
          </a:xfrm>
          <a:prstGeom prst="rect">
            <a:avLst/>
          </a:prstGeom>
        </p:spPr>
        <p:txBody>
          <a:bodyPr anchor="b"/>
          <a:lstStyle/>
          <a:p>
            <a:r>
              <a:t>Title Text</a:t>
            </a:r>
          </a:p>
        </p:txBody>
      </p:sp>
      <p:sp>
        <p:nvSpPr>
          <p:cNvPr id="16" name="Body Level One…"/>
          <p:cNvSpPr txBox="1">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6000"/>
            </a:lvl1pPr>
            <a:lvl2pPr marL="0" indent="0" algn="ctr">
              <a:spcBef>
                <a:spcPts val="0"/>
              </a:spcBef>
              <a:buSzTx/>
              <a:buNone/>
              <a:defRPr sz="6000"/>
            </a:lvl2pPr>
            <a:lvl3pPr marL="0" indent="0" algn="ctr">
              <a:spcBef>
                <a:spcPts val="0"/>
              </a:spcBef>
              <a:buSzTx/>
              <a:buNone/>
              <a:defRPr sz="6000"/>
            </a:lvl3pPr>
            <a:lvl4pPr marL="0" indent="0" algn="ctr">
              <a:spcBef>
                <a:spcPts val="0"/>
              </a:spcBef>
              <a:buSzTx/>
              <a:buNone/>
              <a:defRPr sz="6000"/>
            </a:lvl4pPr>
            <a:lvl5pPr marL="0" indent="0" algn="ctr">
              <a:spcBef>
                <a:spcPts val="0"/>
              </a:spcBef>
              <a:buSzTx/>
              <a:buNone/>
              <a:defRPr sz="6000"/>
            </a:lvl5pPr>
          </a:lstStyle>
          <a:p>
            <a:r>
              <a:t>Body Level One</a:t>
            </a:r>
          </a:p>
          <a:p>
            <a:pPr lvl="1"/>
            <a:r>
              <a:t>Body Level Two</a:t>
            </a:r>
          </a:p>
          <a:p>
            <a:pPr lvl="2"/>
            <a:r>
              <a:t>Body Level Three</a:t>
            </a:r>
          </a:p>
          <a:p>
            <a:pPr lvl="3"/>
            <a:r>
              <a:t>Body Level Four</a:t>
            </a:r>
          </a:p>
          <a:p>
            <a:pPr lvl="4"/>
            <a:r>
              <a:t>Body Level Five</a:t>
            </a:r>
          </a:p>
        </p:txBody>
      </p:sp>
      <p:sp>
        <p:nvSpPr>
          <p:cNvPr id="17"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0" name="–Johnny Appleseed"/>
          <p:cNvSpPr txBox="1">
            <a:spLocks noGrp="1"/>
          </p:cNvSpPr>
          <p:nvPr>
            <p:ph type="body" sz="quarter" idx="21"/>
          </p:nvPr>
        </p:nvSpPr>
        <p:spPr>
          <a:xfrm>
            <a:off x="4833937" y="8947546"/>
            <a:ext cx="14716126" cy="647701"/>
          </a:xfrm>
          <a:prstGeom prst="rect">
            <a:avLst/>
          </a:prstGeom>
        </p:spPr>
        <p:txBody>
          <a:bodyPr anchor="t">
            <a:spAutoFit/>
          </a:bodyPr>
          <a:lstStyle>
            <a:lvl1pPr marL="0" indent="0" algn="ctr">
              <a:spcBef>
                <a:spcPts val="0"/>
              </a:spcBef>
              <a:buSzTx/>
              <a:buNone/>
              <a:defRPr sz="3200" i="1">
                <a:latin typeface="Helvetica Neue"/>
                <a:ea typeface="Helvetica Neue"/>
                <a:cs typeface="Helvetica Neue"/>
                <a:sym typeface="Helvetica Neue"/>
              </a:defRPr>
            </a:lvl1pPr>
          </a:lstStyle>
          <a:p>
            <a:r>
              <a:t>–Johnny Appleseed</a:t>
            </a:r>
          </a:p>
        </p:txBody>
      </p:sp>
      <p:sp>
        <p:nvSpPr>
          <p:cNvPr id="101" name="“Type a quote here.”"/>
          <p:cNvSpPr txBox="1">
            <a:spLocks noGrp="1"/>
          </p:cNvSpPr>
          <p:nvPr>
            <p:ph type="body" sz="quarter" idx="22"/>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09" name="View of beach and sea from a grassy sand dune"/>
          <p:cNvSpPr>
            <a:spLocks noGrp="1"/>
          </p:cNvSpPr>
          <p:nvPr>
            <p:ph type="pic" idx="21"/>
          </p:nvPr>
        </p:nvSpPr>
        <p:spPr>
          <a:xfrm>
            <a:off x="1208484" y="-71438"/>
            <a:ext cx="20788313" cy="13858876"/>
          </a:xfrm>
          <a:prstGeom prst="rect">
            <a:avLst/>
          </a:prstGeom>
        </p:spPr>
        <p:txBody>
          <a:bodyPr lIns="91439" tIns="45719" rIns="91439" bIns="45719" anchor="t">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24" name="Title Text"/>
          <p:cNvSpPr txBox="1">
            <a:spLocks noGrp="1"/>
          </p:cNvSpPr>
          <p:nvPr>
            <p:ph type="title"/>
          </p:nvPr>
        </p:nvSpPr>
        <p:spPr>
          <a:xfrm>
            <a:off x="4833937" y="2303859"/>
            <a:ext cx="14716126" cy="4643438"/>
          </a:xfrm>
          <a:prstGeom prst="rect">
            <a:avLst/>
          </a:prstGeom>
        </p:spPr>
        <p:txBody>
          <a:bodyPr anchor="b"/>
          <a:lstStyle/>
          <a:p>
            <a:r>
              <a:t>Title Text</a:t>
            </a:r>
          </a:p>
        </p:txBody>
      </p:sp>
      <p:sp>
        <p:nvSpPr>
          <p:cNvPr id="125" name="Body Level One…"/>
          <p:cNvSpPr txBox="1">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6000"/>
            </a:lvl1pPr>
            <a:lvl2pPr marL="0" indent="0" algn="ctr">
              <a:spcBef>
                <a:spcPts val="0"/>
              </a:spcBef>
              <a:buSzTx/>
              <a:buNone/>
              <a:defRPr sz="6000"/>
            </a:lvl2pPr>
            <a:lvl3pPr marL="0" indent="0" algn="ctr">
              <a:spcBef>
                <a:spcPts val="0"/>
              </a:spcBef>
              <a:buSzTx/>
              <a:buNone/>
              <a:defRPr sz="6000"/>
            </a:lvl3pPr>
            <a:lvl4pPr marL="0" indent="0" algn="ctr">
              <a:spcBef>
                <a:spcPts val="0"/>
              </a:spcBef>
              <a:buSzTx/>
              <a:buNone/>
              <a:defRPr sz="6000"/>
            </a:lvl4pPr>
            <a:lvl5pPr marL="0" indent="0" algn="ctr">
              <a:spcBef>
                <a:spcPts val="0"/>
              </a:spcBef>
              <a:buSzTx/>
              <a:buNone/>
              <a:defRPr sz="6000"/>
            </a:lvl5pPr>
          </a:lstStyle>
          <a:p>
            <a:r>
              <a:t>Body Level One</a:t>
            </a:r>
          </a:p>
          <a:p>
            <a:pPr lvl="1"/>
            <a:r>
              <a:t>Body Level Two</a:t>
            </a:r>
          </a:p>
          <a:p>
            <a:pPr lvl="2"/>
            <a:r>
              <a:t>Body Level Three</a:t>
            </a:r>
          </a:p>
          <a:p>
            <a:pPr lvl="3"/>
            <a:r>
              <a:t>Body Level Four</a:t>
            </a:r>
          </a:p>
          <a:p>
            <a:pPr lvl="4"/>
            <a:r>
              <a:t>Body Level Five</a:t>
            </a:r>
          </a:p>
        </p:txBody>
      </p:sp>
      <p:sp>
        <p:nvSpPr>
          <p:cNvPr id="126"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Content 0">
    <p:spTree>
      <p:nvGrpSpPr>
        <p:cNvPr id="1" name=""/>
        <p:cNvGrpSpPr/>
        <p:nvPr/>
      </p:nvGrpSpPr>
      <p:grpSpPr>
        <a:xfrm>
          <a:off x="0" y="0"/>
          <a:ext cx="0" cy="0"/>
          <a:chOff x="0" y="0"/>
          <a:chExt cx="0" cy="0"/>
        </a:xfrm>
      </p:grpSpPr>
      <p:sp>
        <p:nvSpPr>
          <p:cNvPr id="133" name="Title Text"/>
          <p:cNvSpPr txBox="1">
            <a:spLocks noGrp="1"/>
          </p:cNvSpPr>
          <p:nvPr>
            <p:ph type="title"/>
          </p:nvPr>
        </p:nvSpPr>
        <p:spPr>
          <a:xfrm>
            <a:off x="5703446" y="1829299"/>
            <a:ext cx="12977106" cy="1437163"/>
          </a:xfrm>
          <a:prstGeom prst="rect">
            <a:avLst/>
          </a:prstGeom>
        </p:spPr>
        <p:txBody>
          <a:bodyPr lIns="0" tIns="0" rIns="0" bIns="0"/>
          <a:lstStyle>
            <a:lvl1pPr algn="l">
              <a:defRPr sz="6000"/>
            </a:lvl1pPr>
          </a:lstStyle>
          <a:p>
            <a:r>
              <a:t>Title Text</a:t>
            </a:r>
          </a:p>
        </p:txBody>
      </p:sp>
      <p:sp>
        <p:nvSpPr>
          <p:cNvPr id="134" name="Body Level One…"/>
          <p:cNvSpPr txBox="1">
            <a:spLocks noGrp="1"/>
          </p:cNvSpPr>
          <p:nvPr>
            <p:ph type="body" sz="quarter" idx="1"/>
          </p:nvPr>
        </p:nvSpPr>
        <p:spPr>
          <a:xfrm>
            <a:off x="5941571" y="4610598"/>
            <a:ext cx="12500857" cy="4161302"/>
          </a:xfrm>
          <a:prstGeom prst="rect">
            <a:avLst/>
          </a:prstGeom>
        </p:spPr>
        <p:txBody>
          <a:bodyPr lIns="0" tIns="0" rIns="0" bIns="0" anchor="t"/>
          <a:lstStyle>
            <a:lvl1pPr marL="0" indent="0" defTabSz="1109609">
              <a:spcBef>
                <a:spcPts val="0"/>
              </a:spcBef>
              <a:buSzTx/>
              <a:buNone/>
              <a:defRPr sz="4200"/>
            </a:lvl1pPr>
            <a:lvl2pPr marL="0" indent="0" defTabSz="1109609">
              <a:spcBef>
                <a:spcPts val="0"/>
              </a:spcBef>
              <a:buSzTx/>
              <a:buNone/>
              <a:defRPr sz="4200"/>
            </a:lvl2pPr>
            <a:lvl3pPr marL="0" indent="0" defTabSz="1109609">
              <a:spcBef>
                <a:spcPts val="0"/>
              </a:spcBef>
              <a:buSzTx/>
              <a:buNone/>
              <a:defRPr sz="4200"/>
            </a:lvl3pPr>
            <a:lvl4pPr marL="0" indent="0" defTabSz="1109609">
              <a:spcBef>
                <a:spcPts val="0"/>
              </a:spcBef>
              <a:buSzTx/>
              <a:buNone/>
              <a:defRPr sz="4200"/>
            </a:lvl4pPr>
            <a:lvl5pPr marL="0" indent="0" defTabSz="1109609">
              <a:spcBef>
                <a:spcPts val="0"/>
              </a:spcBef>
              <a:buSzTx/>
              <a:buNone/>
              <a:defRPr sz="4200"/>
            </a:lvl5pPr>
          </a:lstStyle>
          <a:p>
            <a:r>
              <a:t>Body Level One</a:t>
            </a:r>
          </a:p>
          <a:p>
            <a:pPr lvl="1"/>
            <a:r>
              <a:t>Body Level Two</a:t>
            </a:r>
          </a:p>
          <a:p>
            <a:pPr lvl="2"/>
            <a:r>
              <a:t>Body Level Three</a:t>
            </a:r>
          </a:p>
          <a:p>
            <a:pPr lvl="3"/>
            <a:r>
              <a:t>Body Level Four</a:t>
            </a:r>
          </a:p>
          <a:p>
            <a:pPr lvl="4"/>
            <a:r>
              <a:t>Body Level Five</a:t>
            </a:r>
          </a:p>
        </p:txBody>
      </p:sp>
      <p:grpSp>
        <p:nvGrpSpPr>
          <p:cNvPr id="137" name="Group"/>
          <p:cNvGrpSpPr/>
          <p:nvPr/>
        </p:nvGrpSpPr>
        <p:grpSpPr>
          <a:xfrm>
            <a:off x="21345861" y="192014"/>
            <a:ext cx="2921734" cy="1118719"/>
            <a:chOff x="0" y="0"/>
            <a:chExt cx="2921732" cy="1118718"/>
          </a:xfrm>
        </p:grpSpPr>
        <p:pic>
          <p:nvPicPr>
            <p:cNvPr id="135" name="cart logo.png" descr="cart logo.png"/>
            <p:cNvPicPr>
              <a:picLocks noChangeAspect="1"/>
            </p:cNvPicPr>
            <p:nvPr/>
          </p:nvPicPr>
          <p:blipFill>
            <a:blip r:embed="rId2"/>
            <a:srcRect t="17482" r="55405"/>
            <a:stretch>
              <a:fillRect/>
            </a:stretch>
          </p:blipFill>
          <p:spPr>
            <a:xfrm>
              <a:off x="82447" y="0"/>
              <a:ext cx="2839286" cy="732244"/>
            </a:xfrm>
            <a:prstGeom prst="rect">
              <a:avLst/>
            </a:prstGeom>
            <a:ln w="12700" cap="flat">
              <a:noFill/>
              <a:miter lim="400000"/>
            </a:ln>
            <a:effectLst/>
          </p:spPr>
        </p:pic>
        <p:pic>
          <p:nvPicPr>
            <p:cNvPr id="136" name="cart logo.png" descr="cart logo.png"/>
            <p:cNvPicPr>
              <a:picLocks noChangeAspect="1"/>
            </p:cNvPicPr>
            <p:nvPr/>
          </p:nvPicPr>
          <p:blipFill>
            <a:blip r:embed="rId2"/>
            <a:srcRect l="56647" t="33900" b="14797"/>
            <a:stretch>
              <a:fillRect/>
            </a:stretch>
          </p:blipFill>
          <p:spPr>
            <a:xfrm>
              <a:off x="0" y="663476"/>
              <a:ext cx="2760228" cy="455243"/>
            </a:xfrm>
            <a:prstGeom prst="rect">
              <a:avLst/>
            </a:prstGeom>
            <a:ln w="12700" cap="flat">
              <a:noFill/>
              <a:miter lim="400000"/>
            </a:ln>
            <a:effectLst/>
          </p:spPr>
        </p:pic>
      </p:grpSp>
      <p:sp>
        <p:nvSpPr>
          <p:cNvPr id="138" name="Slide Number"/>
          <p:cNvSpPr txBox="1">
            <a:spLocks noGrp="1"/>
          </p:cNvSpPr>
          <p:nvPr>
            <p:ph type="sldNum" sz="quarter" idx="2"/>
          </p:nvPr>
        </p:nvSpPr>
        <p:spPr>
          <a:xfrm>
            <a:off x="20149253" y="11284608"/>
            <a:ext cx="272349" cy="259222"/>
          </a:xfrm>
          <a:prstGeom prst="rect">
            <a:avLst/>
          </a:prstGeom>
        </p:spPr>
        <p:txBody>
          <a:bodyPr lIns="0" tIns="0" rIns="0" bIns="0"/>
          <a:lstStyle>
            <a:lvl1pPr marR="2399526" indent="15411" algn="r" defTabSz="1109609">
              <a:lnSpc>
                <a:spcPct val="107200"/>
              </a:lnSpc>
              <a:defRPr sz="1800" spc="-39">
                <a:solidFill>
                  <a:srgbClr val="888888"/>
                </a:solidFill>
                <a:latin typeface="+mj-lt"/>
                <a:ea typeface="+mj-ea"/>
                <a:cs typeface="+mj-cs"/>
                <a:sym typeface="Aria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0">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3540595" y="153065"/>
            <a:ext cx="17302808" cy="1916218"/>
          </a:xfrm>
          <a:prstGeom prst="rect">
            <a:avLst/>
          </a:prstGeom>
        </p:spPr>
        <p:txBody>
          <a:bodyPr lIns="0" tIns="0" rIns="0" bIns="0"/>
          <a:lstStyle>
            <a:lvl1pPr indent="0" algn="l">
              <a:defRPr sz="6000"/>
            </a:lvl1pPr>
          </a:lstStyle>
          <a:p>
            <a:r>
              <a:t>Title Text</a:t>
            </a:r>
          </a:p>
        </p:txBody>
      </p:sp>
      <p:sp>
        <p:nvSpPr>
          <p:cNvPr id="146" name="Body Level One…"/>
          <p:cNvSpPr txBox="1">
            <a:spLocks noGrp="1"/>
          </p:cNvSpPr>
          <p:nvPr>
            <p:ph type="body" sz="half" idx="1"/>
          </p:nvPr>
        </p:nvSpPr>
        <p:spPr>
          <a:xfrm>
            <a:off x="3858095" y="3861464"/>
            <a:ext cx="16667808" cy="5548404"/>
          </a:xfrm>
          <a:prstGeom prst="rect">
            <a:avLst/>
          </a:prstGeom>
        </p:spPr>
        <p:txBody>
          <a:bodyPr lIns="0" tIns="0" rIns="0" bIns="0" anchor="t"/>
          <a:lstStyle>
            <a:lvl1pPr marL="0" indent="0" defTabSz="1109609">
              <a:spcBef>
                <a:spcPts val="0"/>
              </a:spcBef>
              <a:buSzTx/>
              <a:buNone/>
            </a:lvl1pPr>
            <a:lvl2pPr marL="0" indent="0" defTabSz="1109609">
              <a:spcBef>
                <a:spcPts val="0"/>
              </a:spcBef>
              <a:buSzTx/>
              <a:buNone/>
            </a:lvl2pPr>
            <a:lvl3pPr marL="0" indent="0" defTabSz="1109609">
              <a:spcBef>
                <a:spcPts val="0"/>
              </a:spcBef>
              <a:buSzTx/>
              <a:buNone/>
            </a:lvl3pPr>
            <a:lvl4pPr marL="0" indent="0" defTabSz="1109609">
              <a:spcBef>
                <a:spcPts val="0"/>
              </a:spcBef>
              <a:buSzTx/>
              <a:buNone/>
            </a:lvl4pPr>
            <a:lvl5pPr marL="0" indent="0" defTabSz="1109609">
              <a:spcBef>
                <a:spcPts val="0"/>
              </a:spcBef>
              <a:buSzTx/>
              <a:buNone/>
            </a:lvl5pPr>
          </a:lstStyle>
          <a:p>
            <a:r>
              <a:t>Body Level One</a:t>
            </a:r>
          </a:p>
          <a:p>
            <a:pPr lvl="1"/>
            <a:r>
              <a:t>Body Level Two</a:t>
            </a:r>
          </a:p>
          <a:p>
            <a:pPr lvl="2"/>
            <a:r>
              <a:t>Body Level Three</a:t>
            </a:r>
          </a:p>
          <a:p>
            <a:pPr lvl="3"/>
            <a:r>
              <a:t>Body Level Four</a:t>
            </a:r>
          </a:p>
          <a:p>
            <a:pPr lvl="4"/>
            <a:r>
              <a:t>Body Level Five</a:t>
            </a:r>
          </a:p>
        </p:txBody>
      </p:sp>
      <p:grpSp>
        <p:nvGrpSpPr>
          <p:cNvPr id="149" name="Group"/>
          <p:cNvGrpSpPr/>
          <p:nvPr/>
        </p:nvGrpSpPr>
        <p:grpSpPr>
          <a:xfrm>
            <a:off x="21345861" y="192014"/>
            <a:ext cx="2921734" cy="1118719"/>
            <a:chOff x="0" y="0"/>
            <a:chExt cx="2921732" cy="1118718"/>
          </a:xfrm>
        </p:grpSpPr>
        <p:pic>
          <p:nvPicPr>
            <p:cNvPr id="147" name="cart logo.png" descr="cart logo.png"/>
            <p:cNvPicPr>
              <a:picLocks noChangeAspect="1"/>
            </p:cNvPicPr>
            <p:nvPr/>
          </p:nvPicPr>
          <p:blipFill>
            <a:blip r:embed="rId2"/>
            <a:srcRect t="17482" r="55405"/>
            <a:stretch>
              <a:fillRect/>
            </a:stretch>
          </p:blipFill>
          <p:spPr>
            <a:xfrm>
              <a:off x="82447" y="0"/>
              <a:ext cx="2839286" cy="732244"/>
            </a:xfrm>
            <a:prstGeom prst="rect">
              <a:avLst/>
            </a:prstGeom>
            <a:ln w="12700" cap="flat">
              <a:noFill/>
              <a:miter lim="400000"/>
            </a:ln>
            <a:effectLst/>
          </p:spPr>
        </p:pic>
        <p:pic>
          <p:nvPicPr>
            <p:cNvPr id="148" name="cart logo.png" descr="cart logo.png"/>
            <p:cNvPicPr>
              <a:picLocks noChangeAspect="1"/>
            </p:cNvPicPr>
            <p:nvPr/>
          </p:nvPicPr>
          <p:blipFill>
            <a:blip r:embed="rId2"/>
            <a:srcRect l="56647" t="33900" b="14797"/>
            <a:stretch>
              <a:fillRect/>
            </a:stretch>
          </p:blipFill>
          <p:spPr>
            <a:xfrm>
              <a:off x="0" y="663476"/>
              <a:ext cx="2760228" cy="455243"/>
            </a:xfrm>
            <a:prstGeom prst="rect">
              <a:avLst/>
            </a:prstGeom>
            <a:ln w="12700" cap="flat">
              <a:noFill/>
              <a:miter lim="400000"/>
            </a:ln>
            <a:effectLst/>
          </p:spPr>
        </p:pic>
      </p:grpSp>
      <p:sp>
        <p:nvSpPr>
          <p:cNvPr id="150" name="Slide Number"/>
          <p:cNvSpPr txBox="1">
            <a:spLocks noGrp="1"/>
          </p:cNvSpPr>
          <p:nvPr>
            <p:ph type="sldNum" sz="quarter" idx="2"/>
          </p:nvPr>
        </p:nvSpPr>
        <p:spPr>
          <a:xfrm>
            <a:off x="22865317" y="12760144"/>
            <a:ext cx="299487" cy="283791"/>
          </a:xfrm>
          <a:prstGeom prst="rect">
            <a:avLst/>
          </a:prstGeom>
        </p:spPr>
        <p:txBody>
          <a:bodyPr lIns="0" tIns="0" rIns="0" bIns="0"/>
          <a:lstStyle>
            <a:lvl1pPr marR="2399526" indent="15411" algn="r" defTabSz="1109609">
              <a:lnSpc>
                <a:spcPct val="107200"/>
              </a:lnSpc>
              <a:defRPr sz="2000" spc="-43">
                <a:solidFill>
                  <a:srgbClr val="888888"/>
                </a:solidFill>
                <a:latin typeface="+mj-lt"/>
                <a:ea typeface="+mj-ea"/>
                <a:cs typeface="+mj-cs"/>
                <a:sym typeface="Aria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Slide 0">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5010626" y="1270664"/>
            <a:ext cx="14362747" cy="1036670"/>
          </a:xfrm>
          <a:prstGeom prst="rect">
            <a:avLst/>
          </a:prstGeom>
        </p:spPr>
        <p:txBody>
          <a:bodyPr lIns="0" tIns="0" rIns="0" bIns="0"/>
          <a:lstStyle>
            <a:lvl1pPr indent="0"/>
          </a:lstStyle>
          <a:p>
            <a:r>
              <a:t>Title Text</a:t>
            </a:r>
          </a:p>
        </p:txBody>
      </p:sp>
      <p:sp>
        <p:nvSpPr>
          <p:cNvPr id="158" name="Body Level One…"/>
          <p:cNvSpPr txBox="1">
            <a:spLocks noGrp="1"/>
          </p:cNvSpPr>
          <p:nvPr>
            <p:ph type="body" sz="quarter" idx="1"/>
          </p:nvPr>
        </p:nvSpPr>
        <p:spPr>
          <a:xfrm>
            <a:off x="3657598" y="7684867"/>
            <a:ext cx="17068803" cy="3429242"/>
          </a:xfrm>
          <a:prstGeom prst="rect">
            <a:avLst/>
          </a:prstGeom>
        </p:spPr>
        <p:txBody>
          <a:bodyPr lIns="0" tIns="0" rIns="0" bIns="0" anchor="t"/>
          <a:lstStyle>
            <a:lvl1pPr marL="0" indent="0" defTabSz="1109609">
              <a:spcBef>
                <a:spcPts val="0"/>
              </a:spcBef>
              <a:buSzTx/>
              <a:buNone/>
            </a:lvl1pPr>
            <a:lvl2pPr marL="0" indent="0" defTabSz="1109609">
              <a:spcBef>
                <a:spcPts val="0"/>
              </a:spcBef>
              <a:buSzTx/>
              <a:buNone/>
            </a:lvl2pPr>
            <a:lvl3pPr marL="0" indent="0" defTabSz="1109609">
              <a:spcBef>
                <a:spcPts val="0"/>
              </a:spcBef>
              <a:buSzTx/>
              <a:buNone/>
            </a:lvl3pPr>
            <a:lvl4pPr marL="0" indent="0" defTabSz="1109609">
              <a:spcBef>
                <a:spcPts val="0"/>
              </a:spcBef>
              <a:buSzTx/>
              <a:buNone/>
            </a:lvl4pPr>
            <a:lvl5pPr marL="0" indent="0" defTabSz="1109609">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59" name="Slide Number"/>
          <p:cNvSpPr txBox="1">
            <a:spLocks noGrp="1"/>
          </p:cNvSpPr>
          <p:nvPr>
            <p:ph type="sldNum" sz="quarter" idx="2"/>
          </p:nvPr>
        </p:nvSpPr>
        <p:spPr>
          <a:xfrm>
            <a:off x="22869577" y="12760144"/>
            <a:ext cx="295227" cy="283791"/>
          </a:xfrm>
          <a:prstGeom prst="rect">
            <a:avLst/>
          </a:prstGeom>
        </p:spPr>
        <p:txBody>
          <a:bodyPr lIns="0" tIns="0" rIns="0" bIns="0"/>
          <a:lstStyle>
            <a:lvl1pPr algn="r" defTabSz="1109609">
              <a:defRPr sz="2000">
                <a:solidFill>
                  <a:srgbClr val="888888"/>
                </a:solidFill>
                <a:latin typeface="+mj-lt"/>
                <a:ea typeface="+mj-ea"/>
                <a:cs typeface="+mj-cs"/>
                <a:sym typeface="Aria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Only 0">
    <p:spTree>
      <p:nvGrpSpPr>
        <p:cNvPr id="1" name=""/>
        <p:cNvGrpSpPr/>
        <p:nvPr/>
      </p:nvGrpSpPr>
      <p:grpSpPr>
        <a:xfrm>
          <a:off x="0" y="0"/>
          <a:ext cx="0" cy="0"/>
          <a:chOff x="0" y="0"/>
          <a:chExt cx="0" cy="0"/>
        </a:xfrm>
      </p:grpSpPr>
      <p:sp>
        <p:nvSpPr>
          <p:cNvPr id="166" name="Title Text"/>
          <p:cNvSpPr txBox="1">
            <a:spLocks noGrp="1"/>
          </p:cNvSpPr>
          <p:nvPr>
            <p:ph type="title"/>
          </p:nvPr>
        </p:nvSpPr>
        <p:spPr>
          <a:xfrm>
            <a:off x="3540595" y="153065"/>
            <a:ext cx="17302808" cy="1916218"/>
          </a:xfrm>
          <a:prstGeom prst="rect">
            <a:avLst/>
          </a:prstGeom>
        </p:spPr>
        <p:txBody>
          <a:bodyPr lIns="0" tIns="0" rIns="0" bIns="0"/>
          <a:lstStyle>
            <a:lvl1pPr indent="0" algn="l">
              <a:defRPr sz="6000"/>
            </a:lvl1pPr>
          </a:lstStyle>
          <a:p>
            <a:r>
              <a:t>Title Text</a:t>
            </a:r>
          </a:p>
        </p:txBody>
      </p:sp>
      <p:sp>
        <p:nvSpPr>
          <p:cNvPr id="167" name="Slide Number"/>
          <p:cNvSpPr txBox="1">
            <a:spLocks noGrp="1"/>
          </p:cNvSpPr>
          <p:nvPr>
            <p:ph type="sldNum" sz="quarter" idx="2"/>
          </p:nvPr>
        </p:nvSpPr>
        <p:spPr>
          <a:xfrm>
            <a:off x="22869577" y="12760144"/>
            <a:ext cx="295227" cy="283791"/>
          </a:xfrm>
          <a:prstGeom prst="rect">
            <a:avLst/>
          </a:prstGeom>
        </p:spPr>
        <p:txBody>
          <a:bodyPr lIns="0" tIns="0" rIns="0" bIns="0"/>
          <a:lstStyle>
            <a:lvl1pPr algn="r" defTabSz="1109609">
              <a:defRPr sz="2000">
                <a:solidFill>
                  <a:srgbClr val="888888"/>
                </a:solidFill>
                <a:latin typeface="+mj-lt"/>
                <a:ea typeface="+mj-ea"/>
                <a:cs typeface="+mj-cs"/>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74" name="Title Text"/>
          <p:cNvSpPr txBox="1">
            <a:spLocks noGrp="1"/>
          </p:cNvSpPr>
          <p:nvPr>
            <p:ph type="title"/>
          </p:nvPr>
        </p:nvSpPr>
        <p:spPr>
          <a:xfrm>
            <a:off x="4387453" y="357187"/>
            <a:ext cx="15609094" cy="3036095"/>
          </a:xfrm>
          <a:prstGeom prst="rect">
            <a:avLst/>
          </a:prstGeom>
        </p:spPr>
        <p:txBody>
          <a:bodyPr anchor="ctr"/>
          <a:lstStyle>
            <a:lvl1pPr indent="0" defTabSz="821531">
              <a:defRPr sz="11200"/>
            </a:lvl1pPr>
          </a:lstStyle>
          <a:p>
            <a:r>
              <a:t>Title Text</a:t>
            </a:r>
          </a:p>
        </p:txBody>
      </p:sp>
      <p:sp>
        <p:nvSpPr>
          <p:cNvPr id="175" name="Body Level One…"/>
          <p:cNvSpPr txBox="1">
            <a:spLocks noGrp="1"/>
          </p:cNvSpPr>
          <p:nvPr>
            <p:ph type="body" idx="1"/>
          </p:nvPr>
        </p:nvSpPr>
        <p:spPr>
          <a:prstGeom prst="rect">
            <a:avLst/>
          </a:prstGeom>
        </p:spPr>
        <p:txBody>
          <a:bodyPr/>
          <a:lstStyle>
            <a:lvl1pPr marL="611187" indent="-611187">
              <a:defRPr sz="4400"/>
            </a:lvl1pPr>
            <a:lvl2pPr marL="1055687" indent="-611187">
              <a:defRPr sz="4400"/>
            </a:lvl2pPr>
            <a:lvl3pPr marL="1500187" indent="-611187">
              <a:defRPr sz="4400"/>
            </a:lvl3pPr>
            <a:lvl4pPr marL="1944687" indent="-611187">
              <a:defRPr sz="4400"/>
            </a:lvl4pPr>
            <a:lvl5pPr marL="2389187" indent="-611187">
              <a:defRPr sz="4400"/>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4" name="View of beach and sea from a grassy sand dune"/>
          <p:cNvSpPr>
            <a:spLocks noGrp="1"/>
          </p:cNvSpPr>
          <p:nvPr>
            <p:ph type="pic" sz="half" idx="21"/>
          </p:nvPr>
        </p:nvSpPr>
        <p:spPr>
          <a:xfrm>
            <a:off x="5334000" y="526851"/>
            <a:ext cx="13716000" cy="9144001"/>
          </a:xfrm>
          <a:prstGeom prst="rect">
            <a:avLst/>
          </a:prstGeom>
        </p:spPr>
        <p:txBody>
          <a:bodyPr lIns="91439" tIns="45719" rIns="91439" bIns="45719" anchor="t">
            <a:noAutofit/>
          </a:bodyPr>
          <a:lstStyle/>
          <a:p>
            <a:endParaRPr/>
          </a:p>
        </p:txBody>
      </p:sp>
      <p:sp>
        <p:nvSpPr>
          <p:cNvPr id="25" name="Title Text"/>
          <p:cNvSpPr txBox="1">
            <a:spLocks noGrp="1"/>
          </p:cNvSpPr>
          <p:nvPr>
            <p:ph type="title"/>
          </p:nvPr>
        </p:nvSpPr>
        <p:spPr>
          <a:xfrm>
            <a:off x="4833937" y="9447609"/>
            <a:ext cx="14716126" cy="2000251"/>
          </a:xfrm>
          <a:prstGeom prst="rect">
            <a:avLst/>
          </a:prstGeom>
        </p:spPr>
        <p:txBody>
          <a:bodyPr anchor="b"/>
          <a:lstStyle/>
          <a:p>
            <a:r>
              <a:t>Title Text</a:t>
            </a:r>
          </a:p>
        </p:txBody>
      </p:sp>
      <p:sp>
        <p:nvSpPr>
          <p:cNvPr id="26" name="Body Level One…"/>
          <p:cNvSpPr txBox="1">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6000"/>
            </a:lvl1pPr>
            <a:lvl2pPr marL="0" indent="0" algn="ctr">
              <a:spcBef>
                <a:spcPts val="0"/>
              </a:spcBef>
              <a:buSzTx/>
              <a:buNone/>
              <a:defRPr sz="6000"/>
            </a:lvl2pPr>
            <a:lvl3pPr marL="0" indent="0" algn="ctr">
              <a:spcBef>
                <a:spcPts val="0"/>
              </a:spcBef>
              <a:buSzTx/>
              <a:buNone/>
              <a:defRPr sz="6000"/>
            </a:lvl3pPr>
            <a:lvl4pPr marL="0" indent="0" algn="ctr">
              <a:spcBef>
                <a:spcPts val="0"/>
              </a:spcBef>
              <a:buSzTx/>
              <a:buNone/>
              <a:defRPr sz="6000"/>
            </a:lvl4pPr>
            <a:lvl5pPr marL="0" indent="0" algn="ctr">
              <a:spcBef>
                <a:spcPts val="0"/>
              </a:spcBef>
              <a:buSzTx/>
              <a:buNone/>
              <a:defRPr sz="6000"/>
            </a:lvl5p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4" name="Title Text"/>
          <p:cNvSpPr txBox="1">
            <a:spLocks noGrp="1"/>
          </p:cNvSpPr>
          <p:nvPr>
            <p:ph type="title"/>
          </p:nvPr>
        </p:nvSpPr>
        <p:spPr>
          <a:xfrm>
            <a:off x="4833937" y="4536281"/>
            <a:ext cx="14716126" cy="4643438"/>
          </a:xfrm>
          <a:prstGeom prst="rect">
            <a:avLst/>
          </a:prstGeom>
        </p:spPr>
        <p:txBody>
          <a:bodyPr anchor="ctr"/>
          <a:lstStyle/>
          <a:p>
            <a:r>
              <a:t>Title Text</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2" name="Heron flying low over a beach with a short fence in the foreground"/>
          <p:cNvSpPr>
            <a:spLocks noGrp="1"/>
          </p:cNvSpPr>
          <p:nvPr>
            <p:ph type="pic" sz="half" idx="21"/>
          </p:nvPr>
        </p:nvSpPr>
        <p:spPr>
          <a:xfrm>
            <a:off x="12013406" y="892968"/>
            <a:ext cx="11555016" cy="11555017"/>
          </a:xfrm>
          <a:prstGeom prst="rect">
            <a:avLst/>
          </a:prstGeom>
        </p:spPr>
        <p:txBody>
          <a:bodyPr lIns="91439" tIns="45719" rIns="91439" bIns="45719" anchor="t">
            <a:noAutofit/>
          </a:bodyPr>
          <a:lstStyle/>
          <a:p>
            <a:endParaRPr/>
          </a:p>
        </p:txBody>
      </p:sp>
      <p:sp>
        <p:nvSpPr>
          <p:cNvPr id="43" name="Title Text"/>
          <p:cNvSpPr txBox="1">
            <a:spLocks noGrp="1"/>
          </p:cNvSpPr>
          <p:nvPr>
            <p:ph type="title"/>
          </p:nvPr>
        </p:nvSpPr>
        <p:spPr>
          <a:xfrm>
            <a:off x="4387453" y="892968"/>
            <a:ext cx="7500938" cy="5607845"/>
          </a:xfrm>
          <a:prstGeom prst="rect">
            <a:avLst/>
          </a:prstGeom>
        </p:spPr>
        <p:txBody>
          <a:bodyPr anchor="b"/>
          <a:lstStyle>
            <a:lvl1pPr indent="0" defTabSz="821531">
              <a:defRPr sz="8400">
                <a:latin typeface="+mn-lt"/>
                <a:ea typeface="+mn-ea"/>
                <a:cs typeface="+mn-cs"/>
                <a:sym typeface="Helvetica Neue Medium"/>
              </a:defRPr>
            </a:lvl1pPr>
          </a:lstStyle>
          <a:p>
            <a:r>
              <a:t>Title Text</a:t>
            </a:r>
          </a:p>
        </p:txBody>
      </p:sp>
      <p:sp>
        <p:nvSpPr>
          <p:cNvPr id="44" name="Body Level One…"/>
          <p:cNvSpPr txBox="1">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6000"/>
            </a:lvl1pPr>
            <a:lvl2pPr marL="0" indent="0" algn="ctr">
              <a:spcBef>
                <a:spcPts val="0"/>
              </a:spcBef>
              <a:buSzTx/>
              <a:buNone/>
              <a:defRPr sz="6000"/>
            </a:lvl2pPr>
            <a:lvl3pPr marL="0" indent="0" algn="ctr">
              <a:spcBef>
                <a:spcPts val="0"/>
              </a:spcBef>
              <a:buSzTx/>
              <a:buNone/>
              <a:defRPr sz="6000"/>
            </a:lvl3pPr>
            <a:lvl4pPr marL="0" indent="0" algn="ctr">
              <a:spcBef>
                <a:spcPts val="0"/>
              </a:spcBef>
              <a:buSzTx/>
              <a:buNone/>
              <a:defRPr sz="6000"/>
            </a:lvl4pPr>
            <a:lvl5pPr marL="0" indent="0" algn="ctr">
              <a:spcBef>
                <a:spcPts val="0"/>
              </a:spcBef>
              <a:buSzTx/>
              <a:buNone/>
              <a:defRPr sz="6000"/>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grpSp>
        <p:nvGrpSpPr>
          <p:cNvPr id="64" name="Group"/>
          <p:cNvGrpSpPr/>
          <p:nvPr/>
        </p:nvGrpSpPr>
        <p:grpSpPr>
          <a:xfrm>
            <a:off x="21345861" y="192014"/>
            <a:ext cx="2921734" cy="1118719"/>
            <a:chOff x="0" y="0"/>
            <a:chExt cx="2921732" cy="1118718"/>
          </a:xfrm>
        </p:grpSpPr>
        <p:pic>
          <p:nvPicPr>
            <p:cNvPr id="62" name="cart logo.png" descr="cart logo.png"/>
            <p:cNvPicPr>
              <a:picLocks noChangeAspect="1"/>
            </p:cNvPicPr>
            <p:nvPr/>
          </p:nvPicPr>
          <p:blipFill>
            <a:blip r:embed="rId2"/>
            <a:srcRect t="17482" r="55405"/>
            <a:stretch>
              <a:fillRect/>
            </a:stretch>
          </p:blipFill>
          <p:spPr>
            <a:xfrm>
              <a:off x="82447" y="0"/>
              <a:ext cx="2839286" cy="732244"/>
            </a:xfrm>
            <a:prstGeom prst="rect">
              <a:avLst/>
            </a:prstGeom>
            <a:ln w="12700" cap="flat">
              <a:noFill/>
              <a:miter lim="400000"/>
            </a:ln>
            <a:effectLst/>
          </p:spPr>
        </p:pic>
        <p:pic>
          <p:nvPicPr>
            <p:cNvPr id="63" name="cart logo.png" descr="cart logo.png"/>
            <p:cNvPicPr>
              <a:picLocks noChangeAspect="1"/>
            </p:cNvPicPr>
            <p:nvPr/>
          </p:nvPicPr>
          <p:blipFill>
            <a:blip r:embed="rId2"/>
            <a:srcRect l="56647" t="33900" b="14797"/>
            <a:stretch>
              <a:fillRect/>
            </a:stretch>
          </p:blipFill>
          <p:spPr>
            <a:xfrm>
              <a:off x="0" y="663476"/>
              <a:ext cx="2760228" cy="455243"/>
            </a:xfrm>
            <a:prstGeom prst="rect">
              <a:avLst/>
            </a:prstGeom>
            <a:ln w="12700" cap="flat">
              <a:noFill/>
              <a:miter lim="400000"/>
            </a:ln>
            <a:effectLst/>
          </p:spPr>
        </p:pic>
      </p:gr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2" name="Sandy path between two hills leading to the ocean"/>
          <p:cNvSpPr>
            <a:spLocks noGrp="1"/>
          </p:cNvSpPr>
          <p:nvPr>
            <p:ph type="pic" sz="half" idx="21"/>
          </p:nvPr>
        </p:nvSpPr>
        <p:spPr>
          <a:xfrm>
            <a:off x="8405812" y="3643312"/>
            <a:ext cx="13260587" cy="8840392"/>
          </a:xfrm>
          <a:prstGeom prst="rect">
            <a:avLst/>
          </a:prstGeom>
        </p:spPr>
        <p:txBody>
          <a:bodyPr lIns="91439" tIns="45719" rIns="91439" bIns="45719" anchor="t">
            <a:noAutofit/>
          </a:bodyPr>
          <a:lstStyle/>
          <a:p>
            <a:endParaRPr/>
          </a:p>
        </p:txBody>
      </p:sp>
      <p:sp>
        <p:nvSpPr>
          <p:cNvPr id="73" name="Title Text"/>
          <p:cNvSpPr txBox="1">
            <a:spLocks noGrp="1"/>
          </p:cNvSpPr>
          <p:nvPr>
            <p:ph type="title"/>
          </p:nvPr>
        </p:nvSpPr>
        <p:spPr>
          <a:xfrm>
            <a:off x="4387453" y="357187"/>
            <a:ext cx="15609094" cy="3036095"/>
          </a:xfrm>
          <a:prstGeom prst="rect">
            <a:avLst/>
          </a:prstGeom>
        </p:spPr>
        <p:txBody>
          <a:bodyPr anchor="ctr"/>
          <a:lstStyle/>
          <a:p>
            <a:r>
              <a:t>Title Text</a:t>
            </a:r>
          </a:p>
        </p:txBody>
      </p:sp>
      <p:sp>
        <p:nvSpPr>
          <p:cNvPr id="74" name="Body Level One…"/>
          <p:cNvSpPr txBox="1">
            <a:spLocks noGrp="1"/>
          </p:cNvSpPr>
          <p:nvPr>
            <p:ph type="body" sz="quarter" idx="1"/>
          </p:nvPr>
        </p:nvSpPr>
        <p:spPr>
          <a:xfrm>
            <a:off x="4387453" y="3643312"/>
            <a:ext cx="7500938" cy="8840392"/>
          </a:xfrm>
          <a:prstGeom prst="rect">
            <a:avLst/>
          </a:prstGeom>
        </p:spPr>
        <p:txBody>
          <a:bodyPr/>
          <a:lstStyle>
            <a:lvl1pPr marL="367392" indent="-367392">
              <a:spcBef>
                <a:spcPts val="4500"/>
              </a:spcBef>
              <a:defRPr sz="3000"/>
            </a:lvl1pPr>
            <a:lvl2pPr marL="710292" indent="-367392">
              <a:spcBef>
                <a:spcPts val="4500"/>
              </a:spcBef>
              <a:defRPr sz="3000"/>
            </a:lvl2pPr>
            <a:lvl3pPr marL="1053192" indent="-367392">
              <a:spcBef>
                <a:spcPts val="4500"/>
              </a:spcBef>
              <a:defRPr sz="3000"/>
            </a:lvl3pPr>
            <a:lvl4pPr marL="1396092" indent="-367392">
              <a:spcBef>
                <a:spcPts val="4500"/>
              </a:spcBef>
              <a:defRPr sz="3000"/>
            </a:lvl4pPr>
            <a:lvl5pPr marL="1738992" indent="-367392">
              <a:spcBef>
                <a:spcPts val="4500"/>
              </a:spcBef>
              <a:defRPr sz="3000"/>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2"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0" name="Sandy path between two hills leading to the ocean"/>
          <p:cNvSpPr>
            <a:spLocks noGrp="1"/>
          </p:cNvSpPr>
          <p:nvPr>
            <p:ph type="pic" sz="quarter" idx="21"/>
          </p:nvPr>
        </p:nvSpPr>
        <p:spPr>
          <a:xfrm>
            <a:off x="12267902" y="7161609"/>
            <a:ext cx="7956352" cy="5304235"/>
          </a:xfrm>
          <a:prstGeom prst="rect">
            <a:avLst/>
          </a:prstGeom>
        </p:spPr>
        <p:txBody>
          <a:bodyPr lIns="91439" tIns="45719" rIns="91439" bIns="45719" anchor="t">
            <a:noAutofit/>
          </a:bodyPr>
          <a:lstStyle/>
          <a:p>
            <a:endParaRPr/>
          </a:p>
        </p:txBody>
      </p:sp>
      <p:sp>
        <p:nvSpPr>
          <p:cNvPr id="91" name="Heron flying low over a beach with a short fence in the foreground"/>
          <p:cNvSpPr>
            <a:spLocks noGrp="1"/>
          </p:cNvSpPr>
          <p:nvPr>
            <p:ph type="pic" sz="quarter" idx="22"/>
          </p:nvPr>
        </p:nvSpPr>
        <p:spPr>
          <a:xfrm>
            <a:off x="12495609" y="1053703"/>
            <a:ext cx="7500938" cy="7500938"/>
          </a:xfrm>
          <a:prstGeom prst="rect">
            <a:avLst/>
          </a:prstGeom>
        </p:spPr>
        <p:txBody>
          <a:bodyPr lIns="91439" tIns="45719" rIns="91439" bIns="45719" anchor="t">
            <a:noAutofit/>
          </a:bodyPr>
          <a:lstStyle/>
          <a:p>
            <a:endParaRPr/>
          </a:p>
        </p:txBody>
      </p:sp>
      <p:sp>
        <p:nvSpPr>
          <p:cNvPr id="92" name="View of beach and sea from a grassy sand dune"/>
          <p:cNvSpPr>
            <a:spLocks noGrp="1"/>
          </p:cNvSpPr>
          <p:nvPr>
            <p:ph type="pic" idx="23"/>
          </p:nvPr>
        </p:nvSpPr>
        <p:spPr>
          <a:xfrm>
            <a:off x="-934641" y="1250156"/>
            <a:ext cx="16823532" cy="11215688"/>
          </a:xfrm>
          <a:prstGeom prst="rect">
            <a:avLst/>
          </a:prstGeom>
        </p:spPr>
        <p:txBody>
          <a:bodyPr lIns="91439" tIns="45719" rIns="91439" bIns="45719" anchor="t">
            <a:noAutofit/>
          </a:bodyPr>
          <a:lstStyle/>
          <a:p>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grpSp>
        <p:nvGrpSpPr>
          <p:cNvPr id="5" name="Group"/>
          <p:cNvGrpSpPr/>
          <p:nvPr/>
        </p:nvGrpSpPr>
        <p:grpSpPr>
          <a:xfrm>
            <a:off x="21293247" y="118785"/>
            <a:ext cx="2964014" cy="980138"/>
            <a:chOff x="0" y="0"/>
            <a:chExt cx="2964012" cy="980137"/>
          </a:xfrm>
        </p:grpSpPr>
        <p:pic>
          <p:nvPicPr>
            <p:cNvPr id="3" name="image.png" descr="image.png"/>
            <p:cNvPicPr>
              <a:picLocks noChangeAspect="1"/>
            </p:cNvPicPr>
            <p:nvPr/>
          </p:nvPicPr>
          <p:blipFill>
            <a:blip r:embed="rId19"/>
            <a:srcRect l="755" t="21951" r="58673" b="13019"/>
            <a:stretch>
              <a:fillRect/>
            </a:stretch>
          </p:blipFill>
          <p:spPr>
            <a:xfrm>
              <a:off x="29384" y="0"/>
              <a:ext cx="2905058" cy="657087"/>
            </a:xfrm>
            <a:prstGeom prst="rect">
              <a:avLst/>
            </a:prstGeom>
            <a:ln w="12700" cap="flat">
              <a:noFill/>
              <a:miter lim="400000"/>
            </a:ln>
            <a:effectLst/>
          </p:spPr>
        </p:pic>
        <p:pic>
          <p:nvPicPr>
            <p:cNvPr id="4" name="image.png" descr="image.png"/>
            <p:cNvPicPr>
              <a:picLocks noChangeAspect="1"/>
            </p:cNvPicPr>
            <p:nvPr/>
          </p:nvPicPr>
          <p:blipFill>
            <a:blip r:embed="rId19"/>
            <a:srcRect l="58605" t="42052" b="28455"/>
            <a:stretch>
              <a:fillRect/>
            </a:stretch>
          </p:blipFill>
          <p:spPr>
            <a:xfrm>
              <a:off x="0" y="682135"/>
              <a:ext cx="2964013" cy="298003"/>
            </a:xfrm>
            <a:prstGeom prst="rect">
              <a:avLst/>
            </a:prstGeom>
            <a:ln w="12700" cap="flat">
              <a:noFill/>
              <a:miter lim="400000"/>
            </a:ln>
            <a:effectLst/>
          </p:spPr>
        </p:pic>
      </p:grpSp>
      <p:sp>
        <p:nvSpPr>
          <p:cNvPr id="6" name="Title Text"/>
          <p:cNvSpPr txBox="1">
            <a:spLocks noGrp="1"/>
          </p:cNvSpPr>
          <p:nvPr>
            <p:ph type="title"/>
          </p:nvPr>
        </p:nvSpPr>
        <p:spPr>
          <a:xfrm>
            <a:off x="1691639" y="1060703"/>
            <a:ext cx="20994625" cy="1152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t>Title Text</a:t>
            </a:r>
          </a:p>
        </p:txBody>
      </p:sp>
      <p:sp>
        <p:nvSpPr>
          <p:cNvPr id="7"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8"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marR="0" indent="0" algn="ctr" defTabSz="821531">
              <a:lnSpc>
                <a:spcPct val="100000"/>
              </a:lnSpc>
              <a:defRPr sz="2200" spc="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transition spd="med"/>
  <p:txStyles>
    <p:titleStyle>
      <a:lvl1pPr marL="0" marR="0" indent="15411" algn="ctr" defTabSz="1109609" rtl="0" latinLnBrk="0">
        <a:lnSpc>
          <a:spcPct val="100000"/>
        </a:lnSpc>
        <a:spcBef>
          <a:spcPts val="0"/>
        </a:spcBef>
        <a:spcAft>
          <a:spcPts val="0"/>
        </a:spcAft>
        <a:buClrTx/>
        <a:buSzTx/>
        <a:buFontTx/>
        <a:buNone/>
        <a:tabLst/>
        <a:defRPr sz="7800" b="0" i="0" u="none" strike="noStrike" cap="none" spc="0" baseline="0">
          <a:solidFill>
            <a:srgbClr val="000000"/>
          </a:solidFill>
          <a:uFillTx/>
          <a:latin typeface="+mj-lt"/>
          <a:ea typeface="+mj-ea"/>
          <a:cs typeface="+mj-cs"/>
          <a:sym typeface="Arial"/>
        </a:defRPr>
      </a:lvl1pPr>
      <a:lvl2pPr marL="0" marR="0" indent="472611" algn="ctr" defTabSz="1109609" rtl="0" latinLnBrk="0">
        <a:lnSpc>
          <a:spcPct val="100000"/>
        </a:lnSpc>
        <a:spcBef>
          <a:spcPts val="0"/>
        </a:spcBef>
        <a:spcAft>
          <a:spcPts val="0"/>
        </a:spcAft>
        <a:buClrTx/>
        <a:buSzTx/>
        <a:buFontTx/>
        <a:buNone/>
        <a:tabLst/>
        <a:defRPr sz="7800" b="0" i="0" u="none" strike="noStrike" cap="none" spc="0" baseline="0">
          <a:solidFill>
            <a:srgbClr val="000000"/>
          </a:solidFill>
          <a:uFillTx/>
          <a:latin typeface="+mj-lt"/>
          <a:ea typeface="+mj-ea"/>
          <a:cs typeface="+mj-cs"/>
          <a:sym typeface="Arial"/>
        </a:defRPr>
      </a:lvl2pPr>
      <a:lvl3pPr marL="0" marR="0" indent="929811" algn="ctr" defTabSz="1109609" rtl="0" latinLnBrk="0">
        <a:lnSpc>
          <a:spcPct val="100000"/>
        </a:lnSpc>
        <a:spcBef>
          <a:spcPts val="0"/>
        </a:spcBef>
        <a:spcAft>
          <a:spcPts val="0"/>
        </a:spcAft>
        <a:buClrTx/>
        <a:buSzTx/>
        <a:buFontTx/>
        <a:buNone/>
        <a:tabLst/>
        <a:defRPr sz="7800" b="0" i="0" u="none" strike="noStrike" cap="none" spc="0" baseline="0">
          <a:solidFill>
            <a:srgbClr val="000000"/>
          </a:solidFill>
          <a:uFillTx/>
          <a:latin typeface="+mj-lt"/>
          <a:ea typeface="+mj-ea"/>
          <a:cs typeface="+mj-cs"/>
          <a:sym typeface="Arial"/>
        </a:defRPr>
      </a:lvl3pPr>
      <a:lvl4pPr marL="0" marR="0" indent="1387011" algn="ctr" defTabSz="1109609" rtl="0" latinLnBrk="0">
        <a:lnSpc>
          <a:spcPct val="100000"/>
        </a:lnSpc>
        <a:spcBef>
          <a:spcPts val="0"/>
        </a:spcBef>
        <a:spcAft>
          <a:spcPts val="0"/>
        </a:spcAft>
        <a:buClrTx/>
        <a:buSzTx/>
        <a:buFontTx/>
        <a:buNone/>
        <a:tabLst/>
        <a:defRPr sz="7800" b="0" i="0" u="none" strike="noStrike" cap="none" spc="0" baseline="0">
          <a:solidFill>
            <a:srgbClr val="000000"/>
          </a:solidFill>
          <a:uFillTx/>
          <a:latin typeface="+mj-lt"/>
          <a:ea typeface="+mj-ea"/>
          <a:cs typeface="+mj-cs"/>
          <a:sym typeface="Arial"/>
        </a:defRPr>
      </a:lvl4pPr>
      <a:lvl5pPr marL="0" marR="0" indent="1844211" algn="ctr" defTabSz="1109609" rtl="0" latinLnBrk="0">
        <a:lnSpc>
          <a:spcPct val="100000"/>
        </a:lnSpc>
        <a:spcBef>
          <a:spcPts val="0"/>
        </a:spcBef>
        <a:spcAft>
          <a:spcPts val="0"/>
        </a:spcAft>
        <a:buClrTx/>
        <a:buSzTx/>
        <a:buFontTx/>
        <a:buNone/>
        <a:tabLst/>
        <a:defRPr sz="7800" b="0" i="0" u="none" strike="noStrike" cap="none" spc="0" baseline="0">
          <a:solidFill>
            <a:srgbClr val="000000"/>
          </a:solidFill>
          <a:uFillTx/>
          <a:latin typeface="+mj-lt"/>
          <a:ea typeface="+mj-ea"/>
          <a:cs typeface="+mj-cs"/>
          <a:sym typeface="Arial"/>
        </a:defRPr>
      </a:lvl5pPr>
      <a:lvl6pPr marL="0" marR="0" indent="2301411" algn="ctr" defTabSz="1109609" rtl="0" latinLnBrk="0">
        <a:lnSpc>
          <a:spcPct val="100000"/>
        </a:lnSpc>
        <a:spcBef>
          <a:spcPts val="0"/>
        </a:spcBef>
        <a:spcAft>
          <a:spcPts val="0"/>
        </a:spcAft>
        <a:buClrTx/>
        <a:buSzTx/>
        <a:buFontTx/>
        <a:buNone/>
        <a:tabLst/>
        <a:defRPr sz="7800" b="0" i="0" u="none" strike="noStrike" cap="none" spc="0" baseline="0">
          <a:solidFill>
            <a:srgbClr val="000000"/>
          </a:solidFill>
          <a:uFillTx/>
          <a:latin typeface="+mj-lt"/>
          <a:ea typeface="+mj-ea"/>
          <a:cs typeface="+mj-cs"/>
          <a:sym typeface="Arial"/>
        </a:defRPr>
      </a:lvl6pPr>
      <a:lvl7pPr marL="0" marR="0" indent="2758611" algn="ctr" defTabSz="1109609" rtl="0" latinLnBrk="0">
        <a:lnSpc>
          <a:spcPct val="100000"/>
        </a:lnSpc>
        <a:spcBef>
          <a:spcPts val="0"/>
        </a:spcBef>
        <a:spcAft>
          <a:spcPts val="0"/>
        </a:spcAft>
        <a:buClrTx/>
        <a:buSzTx/>
        <a:buFontTx/>
        <a:buNone/>
        <a:tabLst/>
        <a:defRPr sz="7800" b="0" i="0" u="none" strike="noStrike" cap="none" spc="0" baseline="0">
          <a:solidFill>
            <a:srgbClr val="000000"/>
          </a:solidFill>
          <a:uFillTx/>
          <a:latin typeface="+mj-lt"/>
          <a:ea typeface="+mj-ea"/>
          <a:cs typeface="+mj-cs"/>
          <a:sym typeface="Arial"/>
        </a:defRPr>
      </a:lvl7pPr>
      <a:lvl8pPr marL="0" marR="0" indent="3215811" algn="ctr" defTabSz="1109609" rtl="0" latinLnBrk="0">
        <a:lnSpc>
          <a:spcPct val="100000"/>
        </a:lnSpc>
        <a:spcBef>
          <a:spcPts val="0"/>
        </a:spcBef>
        <a:spcAft>
          <a:spcPts val="0"/>
        </a:spcAft>
        <a:buClrTx/>
        <a:buSzTx/>
        <a:buFontTx/>
        <a:buNone/>
        <a:tabLst/>
        <a:defRPr sz="7800" b="0" i="0" u="none" strike="noStrike" cap="none" spc="0" baseline="0">
          <a:solidFill>
            <a:srgbClr val="000000"/>
          </a:solidFill>
          <a:uFillTx/>
          <a:latin typeface="+mj-lt"/>
          <a:ea typeface="+mj-ea"/>
          <a:cs typeface="+mj-cs"/>
          <a:sym typeface="Arial"/>
        </a:defRPr>
      </a:lvl8pPr>
      <a:lvl9pPr marL="0" marR="0" indent="3673011" algn="ctr" defTabSz="1109609" rtl="0" latinLnBrk="0">
        <a:lnSpc>
          <a:spcPct val="100000"/>
        </a:lnSpc>
        <a:spcBef>
          <a:spcPts val="0"/>
        </a:spcBef>
        <a:spcAft>
          <a:spcPts val="0"/>
        </a:spcAft>
        <a:buClrTx/>
        <a:buSzTx/>
        <a:buFontTx/>
        <a:buNone/>
        <a:tabLst/>
        <a:defRPr sz="7800" b="0" i="0" u="none" strike="noStrike" cap="none" spc="0" baseline="0">
          <a:solidFill>
            <a:srgbClr val="000000"/>
          </a:solidFill>
          <a:uFillTx/>
          <a:latin typeface="+mj-lt"/>
          <a:ea typeface="+mj-ea"/>
          <a:cs typeface="+mj-cs"/>
          <a:sym typeface="Arial"/>
        </a:defRPr>
      </a:lvl9pPr>
    </p:titleStyle>
    <p:bodyStyle>
      <a:lvl1pPr marL="750093" marR="0" indent="-750093" algn="l" defTabSz="821531" rtl="0" latinLnBrk="0">
        <a:lnSpc>
          <a:spcPct val="100000"/>
        </a:lnSpc>
        <a:spcBef>
          <a:spcPts val="5900"/>
        </a:spcBef>
        <a:spcAft>
          <a:spcPts val="0"/>
        </a:spcAft>
        <a:buClrTx/>
        <a:buSzPct val="145000"/>
        <a:buFontTx/>
        <a:buChar char="•"/>
        <a:tabLst/>
        <a:defRPr sz="5400" b="0" i="0" u="none" strike="noStrike" cap="none" spc="0" baseline="0">
          <a:solidFill>
            <a:srgbClr val="000000"/>
          </a:solidFill>
          <a:uFillTx/>
          <a:latin typeface="+mj-lt"/>
          <a:ea typeface="+mj-ea"/>
          <a:cs typeface="+mj-cs"/>
          <a:sym typeface="Arial"/>
        </a:defRPr>
      </a:lvl1pPr>
      <a:lvl2pPr marL="1194593" marR="0" indent="-750093" algn="l" defTabSz="821531" rtl="0" latinLnBrk="0">
        <a:lnSpc>
          <a:spcPct val="100000"/>
        </a:lnSpc>
        <a:spcBef>
          <a:spcPts val="5900"/>
        </a:spcBef>
        <a:spcAft>
          <a:spcPts val="0"/>
        </a:spcAft>
        <a:buClrTx/>
        <a:buSzPct val="145000"/>
        <a:buFontTx/>
        <a:buChar char="•"/>
        <a:tabLst/>
        <a:defRPr sz="5400" b="0" i="0" u="none" strike="noStrike" cap="none" spc="0" baseline="0">
          <a:solidFill>
            <a:srgbClr val="000000"/>
          </a:solidFill>
          <a:uFillTx/>
          <a:latin typeface="+mj-lt"/>
          <a:ea typeface="+mj-ea"/>
          <a:cs typeface="+mj-cs"/>
          <a:sym typeface="Arial"/>
        </a:defRPr>
      </a:lvl2pPr>
      <a:lvl3pPr marL="1639093" marR="0" indent="-750093" algn="l" defTabSz="821531" rtl="0" latinLnBrk="0">
        <a:lnSpc>
          <a:spcPct val="100000"/>
        </a:lnSpc>
        <a:spcBef>
          <a:spcPts val="5900"/>
        </a:spcBef>
        <a:spcAft>
          <a:spcPts val="0"/>
        </a:spcAft>
        <a:buClrTx/>
        <a:buSzPct val="145000"/>
        <a:buFontTx/>
        <a:buChar char="•"/>
        <a:tabLst/>
        <a:defRPr sz="5400" b="0" i="0" u="none" strike="noStrike" cap="none" spc="0" baseline="0">
          <a:solidFill>
            <a:srgbClr val="000000"/>
          </a:solidFill>
          <a:uFillTx/>
          <a:latin typeface="+mj-lt"/>
          <a:ea typeface="+mj-ea"/>
          <a:cs typeface="+mj-cs"/>
          <a:sym typeface="Arial"/>
        </a:defRPr>
      </a:lvl3pPr>
      <a:lvl4pPr marL="2083593" marR="0" indent="-750093" algn="l" defTabSz="821531" rtl="0" latinLnBrk="0">
        <a:lnSpc>
          <a:spcPct val="100000"/>
        </a:lnSpc>
        <a:spcBef>
          <a:spcPts val="5900"/>
        </a:spcBef>
        <a:spcAft>
          <a:spcPts val="0"/>
        </a:spcAft>
        <a:buClrTx/>
        <a:buSzPct val="145000"/>
        <a:buFontTx/>
        <a:buChar char="•"/>
        <a:tabLst/>
        <a:defRPr sz="5400" b="0" i="0" u="none" strike="noStrike" cap="none" spc="0" baseline="0">
          <a:solidFill>
            <a:srgbClr val="000000"/>
          </a:solidFill>
          <a:uFillTx/>
          <a:latin typeface="+mj-lt"/>
          <a:ea typeface="+mj-ea"/>
          <a:cs typeface="+mj-cs"/>
          <a:sym typeface="Arial"/>
        </a:defRPr>
      </a:lvl4pPr>
      <a:lvl5pPr marL="2528093" marR="0" indent="-750093" algn="l" defTabSz="821531" rtl="0" latinLnBrk="0">
        <a:lnSpc>
          <a:spcPct val="100000"/>
        </a:lnSpc>
        <a:spcBef>
          <a:spcPts val="5900"/>
        </a:spcBef>
        <a:spcAft>
          <a:spcPts val="0"/>
        </a:spcAft>
        <a:buClrTx/>
        <a:buSzPct val="145000"/>
        <a:buFontTx/>
        <a:buChar char="•"/>
        <a:tabLst/>
        <a:defRPr sz="5400" b="0" i="0" u="none" strike="noStrike" cap="none" spc="0" baseline="0">
          <a:solidFill>
            <a:srgbClr val="000000"/>
          </a:solidFill>
          <a:uFillTx/>
          <a:latin typeface="+mj-lt"/>
          <a:ea typeface="+mj-ea"/>
          <a:cs typeface="+mj-cs"/>
          <a:sym typeface="Arial"/>
        </a:defRPr>
      </a:lvl5pPr>
      <a:lvl6pPr marL="2972593" marR="0" indent="-750093" algn="l" defTabSz="821531" rtl="0" latinLnBrk="0">
        <a:lnSpc>
          <a:spcPct val="100000"/>
        </a:lnSpc>
        <a:spcBef>
          <a:spcPts val="5900"/>
        </a:spcBef>
        <a:spcAft>
          <a:spcPts val="0"/>
        </a:spcAft>
        <a:buClrTx/>
        <a:buSzPct val="145000"/>
        <a:buFontTx/>
        <a:buChar char="•"/>
        <a:tabLst/>
        <a:defRPr sz="5400" b="0" i="0" u="none" strike="noStrike" cap="none" spc="0" baseline="0">
          <a:solidFill>
            <a:srgbClr val="000000"/>
          </a:solidFill>
          <a:uFillTx/>
          <a:latin typeface="+mj-lt"/>
          <a:ea typeface="+mj-ea"/>
          <a:cs typeface="+mj-cs"/>
          <a:sym typeface="Arial"/>
        </a:defRPr>
      </a:lvl6pPr>
      <a:lvl7pPr marL="3417093" marR="0" indent="-750093" algn="l" defTabSz="821531" rtl="0" latinLnBrk="0">
        <a:lnSpc>
          <a:spcPct val="100000"/>
        </a:lnSpc>
        <a:spcBef>
          <a:spcPts val="5900"/>
        </a:spcBef>
        <a:spcAft>
          <a:spcPts val="0"/>
        </a:spcAft>
        <a:buClrTx/>
        <a:buSzPct val="145000"/>
        <a:buFontTx/>
        <a:buChar char="•"/>
        <a:tabLst/>
        <a:defRPr sz="5400" b="0" i="0" u="none" strike="noStrike" cap="none" spc="0" baseline="0">
          <a:solidFill>
            <a:srgbClr val="000000"/>
          </a:solidFill>
          <a:uFillTx/>
          <a:latin typeface="+mj-lt"/>
          <a:ea typeface="+mj-ea"/>
          <a:cs typeface="+mj-cs"/>
          <a:sym typeface="Arial"/>
        </a:defRPr>
      </a:lvl7pPr>
      <a:lvl8pPr marL="3861593" marR="0" indent="-750093" algn="l" defTabSz="821531" rtl="0" latinLnBrk="0">
        <a:lnSpc>
          <a:spcPct val="100000"/>
        </a:lnSpc>
        <a:spcBef>
          <a:spcPts val="5900"/>
        </a:spcBef>
        <a:spcAft>
          <a:spcPts val="0"/>
        </a:spcAft>
        <a:buClrTx/>
        <a:buSzPct val="145000"/>
        <a:buFontTx/>
        <a:buChar char="•"/>
        <a:tabLst/>
        <a:defRPr sz="5400" b="0" i="0" u="none" strike="noStrike" cap="none" spc="0" baseline="0">
          <a:solidFill>
            <a:srgbClr val="000000"/>
          </a:solidFill>
          <a:uFillTx/>
          <a:latin typeface="+mj-lt"/>
          <a:ea typeface="+mj-ea"/>
          <a:cs typeface="+mj-cs"/>
          <a:sym typeface="Arial"/>
        </a:defRPr>
      </a:lvl8pPr>
      <a:lvl9pPr marL="4306093" marR="0" indent="-750093" algn="l" defTabSz="821531" rtl="0" latinLnBrk="0">
        <a:lnSpc>
          <a:spcPct val="100000"/>
        </a:lnSpc>
        <a:spcBef>
          <a:spcPts val="5900"/>
        </a:spcBef>
        <a:spcAft>
          <a:spcPts val="0"/>
        </a:spcAft>
        <a:buClrTx/>
        <a:buSzPct val="145000"/>
        <a:buFontTx/>
        <a:buChar char="•"/>
        <a:tabLst/>
        <a:defRPr sz="5400" b="0" i="0" u="none" strike="noStrike" cap="none" spc="0" baseline="0">
          <a:solidFill>
            <a:srgbClr val="000000"/>
          </a:solidFill>
          <a:uFillTx/>
          <a:latin typeface="+mj-lt"/>
          <a:ea typeface="+mj-ea"/>
          <a:cs typeface="+mj-cs"/>
          <a:sym typeface="Arial"/>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1pPr>
      <a:lvl2pPr marL="0" marR="0" indent="457200" algn="ctr" defTabSz="821531"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2pPr>
      <a:lvl3pPr marL="0" marR="0" indent="914400" algn="ctr" defTabSz="821531"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3pPr>
      <a:lvl4pPr marL="0" marR="0" indent="1371600" algn="ctr" defTabSz="821531"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4pPr>
      <a:lvl5pPr marL="0" marR="0" indent="1828800" algn="ctr" defTabSz="821531"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5pPr>
      <a:lvl6pPr marL="0" marR="0" indent="2286000" algn="ctr" defTabSz="821531"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6pPr>
      <a:lvl7pPr marL="0" marR="0" indent="2743200" algn="ctr" defTabSz="821531"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7pPr>
      <a:lvl8pPr marL="0" marR="0" indent="3200400" algn="ctr" defTabSz="821531"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8pPr>
      <a:lvl9pPr marL="0" marR="0" indent="3657600" algn="ctr" defTabSz="821531"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tif"/><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51.jpeg"/><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kswovick"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Mass Spectrometry and Proteomics in Research"/>
          <p:cNvSpPr txBox="1">
            <a:spLocks noGrp="1"/>
          </p:cNvSpPr>
          <p:nvPr>
            <p:ph type="title"/>
          </p:nvPr>
        </p:nvSpPr>
        <p:spPr>
          <a:xfrm>
            <a:off x="3553222" y="2498152"/>
            <a:ext cx="17277556" cy="4977860"/>
          </a:xfrm>
          <a:prstGeom prst="rect">
            <a:avLst/>
          </a:prstGeom>
        </p:spPr>
        <p:txBody>
          <a:bodyPr anchor="ctr"/>
          <a:lstStyle/>
          <a:p>
            <a:r>
              <a:rPr dirty="0"/>
              <a:t>Mass Spectrometry and Proteomics in Research</a:t>
            </a:r>
          </a:p>
        </p:txBody>
      </p:sp>
      <p:sp>
        <p:nvSpPr>
          <p:cNvPr id="186" name="Kyle Swovick, PhD…"/>
          <p:cNvSpPr txBox="1">
            <a:spLocks noGrp="1"/>
          </p:cNvSpPr>
          <p:nvPr>
            <p:ph type="body" sz="quarter" idx="1"/>
          </p:nvPr>
        </p:nvSpPr>
        <p:spPr>
          <a:xfrm>
            <a:off x="7330382" y="10380077"/>
            <a:ext cx="9723236" cy="1589485"/>
          </a:xfrm>
          <a:prstGeom prst="rect">
            <a:avLst/>
          </a:prstGeom>
        </p:spPr>
        <p:txBody>
          <a:bodyPr>
            <a:normAutofit lnSpcReduction="10000"/>
          </a:bodyPr>
          <a:lstStyle/>
          <a:p>
            <a:pPr defTabSz="443626">
              <a:defRPr sz="3240"/>
            </a:pPr>
            <a:r>
              <a:rPr dirty="0"/>
              <a:t>Kyle Swovick, PhD</a:t>
            </a:r>
          </a:p>
          <a:p>
            <a:pPr defTabSz="443626">
              <a:defRPr sz="3240"/>
            </a:pPr>
            <a:r>
              <a:rPr dirty="0"/>
              <a:t>Mass Spectrometry Shared Resource Lab</a:t>
            </a:r>
          </a:p>
          <a:p>
            <a:pPr defTabSz="443626">
              <a:defRPr sz="3240"/>
            </a:pPr>
            <a:r>
              <a:rPr dirty="0"/>
              <a:t>URMC Center for Advanced Research Technologies</a:t>
            </a:r>
          </a:p>
        </p:txBody>
      </p:sp>
      <p:pic>
        <p:nvPicPr>
          <p:cNvPr id="188" name="cart logo.png" descr="cart logo.png"/>
          <p:cNvPicPr>
            <a:picLocks noChangeAspect="1"/>
          </p:cNvPicPr>
          <p:nvPr/>
        </p:nvPicPr>
        <p:blipFill>
          <a:blip r:embed="rId3"/>
          <a:stretch>
            <a:fillRect/>
          </a:stretch>
        </p:blipFill>
        <p:spPr>
          <a:xfrm>
            <a:off x="6331550" y="11958893"/>
            <a:ext cx="11720900" cy="1633576"/>
          </a:xfrm>
          <a:prstGeom prst="rect">
            <a:avLst/>
          </a:prstGeom>
          <a:ln w="12700">
            <a:miter lim="400000"/>
          </a:ln>
        </p:spPr>
      </p:pic>
      <p:sp>
        <p:nvSpPr>
          <p:cNvPr id="4" name="TextBox 3">
            <a:extLst>
              <a:ext uri="{FF2B5EF4-FFF2-40B4-BE49-F238E27FC236}">
                <a16:creationId xmlns:a16="http://schemas.microsoft.com/office/drawing/2014/main" id="{5D57F014-3295-14BE-165C-C0E372F00D60}"/>
              </a:ext>
            </a:extLst>
          </p:cNvPr>
          <p:cNvSpPr txBox="1">
            <a:spLocks/>
          </p:cNvSpPr>
          <p:nvPr/>
        </p:nvSpPr>
        <p:spPr>
          <a:xfrm>
            <a:off x="10911840" y="7207535"/>
            <a:ext cx="5105400" cy="16732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182880" rtlCol="0" anchor="t" anchorCtr="0">
            <a:noAutofit/>
          </a:bodyPr>
          <a:lstStyle/>
          <a:p>
            <a:pPr marL="0" marR="2399526" indent="15411" algn="ctr" defTabSz="0" rtl="0" fontAlgn="auto" latinLnBrk="0" hangingPunct="0">
              <a:lnSpc>
                <a:spcPct val="107200"/>
              </a:lnSpc>
              <a:spcBef>
                <a:spcPts val="0"/>
              </a:spcBef>
              <a:spcAft>
                <a:spcPts val="0"/>
              </a:spcAft>
              <a:buClrTx/>
              <a:buSzTx/>
              <a:buFontTx/>
              <a:buNone/>
              <a:tabLst/>
            </a:pPr>
            <a:r>
              <a:rPr kumimoji="0" lang="en-US" sz="4800" b="0" i="0" u="none" strike="noStrike" cap="none" spc="-105" normalizeH="0" baseline="0" dirty="0">
                <a:ln>
                  <a:noFill/>
                </a:ln>
                <a:solidFill>
                  <a:srgbClr val="000000"/>
                </a:solidFill>
                <a:effectLst/>
                <a:uFillTx/>
                <a:latin typeface="+mj-lt"/>
                <a:ea typeface="+mj-ea"/>
                <a:cs typeface="+mj-cs"/>
                <a:sym typeface="Arial"/>
              </a:rPr>
              <a:t>BME 402</a:t>
            </a:r>
          </a:p>
          <a:p>
            <a:pPr marL="0" marR="2399526" indent="0" algn="ctr" defTabSz="0" rtl="0" fontAlgn="auto" latinLnBrk="0" hangingPunct="0">
              <a:lnSpc>
                <a:spcPct val="100000"/>
              </a:lnSpc>
              <a:spcBef>
                <a:spcPts val="0"/>
              </a:spcBef>
              <a:spcAft>
                <a:spcPts val="0"/>
              </a:spcAft>
              <a:buClrTx/>
              <a:buSzTx/>
              <a:buFontTx/>
              <a:buNone/>
              <a:tabLst/>
            </a:pPr>
            <a:r>
              <a:rPr lang="en-US" dirty="0"/>
              <a:t>11/18/22</a:t>
            </a:r>
            <a:endParaRPr kumimoji="0" lang="en-US" sz="4800" b="0" i="0" u="none" strike="noStrike" cap="none" spc="-105" normalizeH="0" baseline="0" dirty="0">
              <a:ln>
                <a:noFill/>
              </a:ln>
              <a:solidFill>
                <a:srgbClr val="000000"/>
              </a:solidFill>
              <a:effectLst/>
              <a:uFillTx/>
              <a:latin typeface="+mj-lt"/>
              <a:ea typeface="+mj-ea"/>
              <a:cs typeface="+mj-cs"/>
              <a:sym typeface="Aria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object 7"/>
          <p:cNvSpPr txBox="1"/>
          <p:nvPr/>
        </p:nvSpPr>
        <p:spPr>
          <a:xfrm>
            <a:off x="4226394" y="2885498"/>
            <a:ext cx="12613430" cy="40062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750093" marR="0" indent="-750093" defTabSz="821531">
              <a:lnSpc>
                <a:spcPct val="100000"/>
              </a:lnSpc>
              <a:spcBef>
                <a:spcPts val="5900"/>
              </a:spcBef>
              <a:buSzPct val="145000"/>
              <a:buChar char="•"/>
              <a:defRPr sz="5400" spc="0"/>
            </a:pPr>
            <a:r>
              <a:rPr dirty="0"/>
              <a:t>Very sensitive (</a:t>
            </a:r>
            <a:r>
              <a:rPr dirty="0" err="1"/>
              <a:t>fmol</a:t>
            </a:r>
            <a:r>
              <a:rPr dirty="0"/>
              <a:t>)  </a:t>
            </a:r>
          </a:p>
          <a:p>
            <a:pPr marL="750093" marR="0" indent="-750093" defTabSz="821531">
              <a:lnSpc>
                <a:spcPct val="100000"/>
              </a:lnSpc>
              <a:spcBef>
                <a:spcPts val="5900"/>
              </a:spcBef>
              <a:buSzPct val="145000"/>
              <a:buChar char="•"/>
              <a:defRPr sz="5400" spc="0"/>
            </a:pPr>
            <a:r>
              <a:rPr dirty="0"/>
              <a:t>Very </a:t>
            </a:r>
            <a:r>
              <a:rPr lang="en-US" dirty="0"/>
              <a:t>precise </a:t>
            </a:r>
            <a:r>
              <a:rPr dirty="0"/>
              <a:t>(&lt;1 </a:t>
            </a:r>
            <a:r>
              <a:rPr dirty="0" err="1"/>
              <a:t>dalton</a:t>
            </a:r>
            <a:r>
              <a:rPr dirty="0"/>
              <a:t>)</a:t>
            </a:r>
          </a:p>
          <a:p>
            <a:pPr marL="750093" marR="0" indent="-750093" defTabSz="821531">
              <a:lnSpc>
                <a:spcPct val="100000"/>
              </a:lnSpc>
              <a:spcBef>
                <a:spcPts val="5900"/>
              </a:spcBef>
              <a:buSzPct val="145000"/>
              <a:buChar char="•"/>
              <a:defRPr sz="5400" spc="0"/>
            </a:pPr>
            <a:r>
              <a:rPr dirty="0"/>
              <a:t>Can analyze complex mixtures</a:t>
            </a:r>
          </a:p>
        </p:txBody>
      </p:sp>
      <p:sp>
        <p:nvSpPr>
          <p:cNvPr id="298" name="object 9"/>
          <p:cNvSpPr txBox="1"/>
          <p:nvPr/>
        </p:nvSpPr>
        <p:spPr>
          <a:xfrm>
            <a:off x="4218707" y="9995710"/>
            <a:ext cx="11475731" cy="30898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750093" marR="0" indent="-750093" defTabSz="821531">
              <a:lnSpc>
                <a:spcPct val="100000"/>
              </a:lnSpc>
              <a:spcBef>
                <a:spcPts val="5900"/>
              </a:spcBef>
              <a:buSzPct val="145000"/>
              <a:buChar char="•"/>
              <a:defRPr sz="5400" spc="0"/>
            </a:pPr>
            <a:r>
              <a:rPr dirty="0"/>
              <a:t>Sample is used up</a:t>
            </a:r>
          </a:p>
          <a:p>
            <a:pPr marL="750093" marR="0" indent="-750093" defTabSz="821531">
              <a:lnSpc>
                <a:spcPct val="100000"/>
              </a:lnSpc>
              <a:spcBef>
                <a:spcPts val="5900"/>
              </a:spcBef>
              <a:buSzPct val="145000"/>
              <a:buChar char="•"/>
              <a:defRPr sz="5400" spc="0"/>
            </a:pPr>
            <a:r>
              <a:rPr dirty="0"/>
              <a:t>Information poor (molecular weight only)</a:t>
            </a:r>
          </a:p>
        </p:txBody>
      </p:sp>
      <p:sp>
        <p:nvSpPr>
          <p:cNvPr id="299"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t>The power of mass spectrometry….</a:t>
            </a:r>
          </a:p>
        </p:txBody>
      </p:sp>
      <p:sp>
        <p:nvSpPr>
          <p:cNvPr id="300" name="object 2"/>
          <p:cNvSpPr txBox="1"/>
          <p:nvPr/>
        </p:nvSpPr>
        <p:spPr>
          <a:xfrm>
            <a:off x="1193199" y="7919825"/>
            <a:ext cx="20997430" cy="1403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R="0" indent="15411" algn="ctr">
              <a:lnSpc>
                <a:spcPct val="100000"/>
              </a:lnSpc>
              <a:defRPr sz="7800" spc="0"/>
            </a:pPr>
            <a:r>
              <a:rPr dirty="0"/>
              <a:t>….and</a:t>
            </a:r>
            <a:r>
              <a:rPr spc="-55" dirty="0"/>
              <a:t> </a:t>
            </a:r>
            <a:r>
              <a:rPr spc="-27" dirty="0"/>
              <a:t>it’s</a:t>
            </a:r>
            <a:r>
              <a:rPr spc="-55" dirty="0"/>
              <a:t> </a:t>
            </a:r>
            <a:r>
              <a:rPr dirty="0"/>
              <a:t>shortcomings</a:t>
            </a:r>
          </a:p>
        </p:txBody>
      </p:sp>
      <p:sp>
        <p:nvSpPr>
          <p:cNvPr id="301"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302" name="object 4"/>
          <p:cNvSpPr/>
          <p:nvPr/>
        </p:nvSpPr>
        <p:spPr>
          <a:xfrm>
            <a:off x="1821773" y="9354686"/>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grpSp>
        <p:nvGrpSpPr>
          <p:cNvPr id="305" name="Group"/>
          <p:cNvGrpSpPr/>
          <p:nvPr/>
        </p:nvGrpSpPr>
        <p:grpSpPr>
          <a:xfrm>
            <a:off x="21293247" y="118785"/>
            <a:ext cx="2964014" cy="980138"/>
            <a:chOff x="0" y="0"/>
            <a:chExt cx="2964012" cy="980137"/>
          </a:xfrm>
        </p:grpSpPr>
        <p:pic>
          <p:nvPicPr>
            <p:cNvPr id="303" name="image.png" descr="image.png"/>
            <p:cNvPicPr>
              <a:picLocks noChangeAspect="1"/>
            </p:cNvPicPr>
            <p:nvPr/>
          </p:nvPicPr>
          <p:blipFill>
            <a:blip r:embed="rId3"/>
            <a:srcRect l="755" t="21951" r="58673" b="13019"/>
            <a:stretch>
              <a:fillRect/>
            </a:stretch>
          </p:blipFill>
          <p:spPr>
            <a:xfrm>
              <a:off x="29384" y="0"/>
              <a:ext cx="2905058" cy="657087"/>
            </a:xfrm>
            <a:prstGeom prst="rect">
              <a:avLst/>
            </a:prstGeom>
            <a:ln w="12700" cap="flat">
              <a:noFill/>
              <a:miter lim="400000"/>
            </a:ln>
            <a:effectLst/>
          </p:spPr>
        </p:pic>
        <p:pic>
          <p:nvPicPr>
            <p:cNvPr id="304" name="image.png" descr="image.png"/>
            <p:cNvPicPr>
              <a:picLocks noChangeAspect="1"/>
            </p:cNvPicPr>
            <p:nvPr/>
          </p:nvPicPr>
          <p:blipFill>
            <a:blip r:embed="rId3"/>
            <a:srcRect l="58605" t="42052" b="28455"/>
            <a:stretch>
              <a:fillRect/>
            </a:stretch>
          </p:blipFill>
          <p:spPr>
            <a:xfrm>
              <a:off x="0" y="682135"/>
              <a:ext cx="2964013" cy="298003"/>
            </a:xfrm>
            <a:prstGeom prst="rect">
              <a:avLst/>
            </a:prstGeom>
            <a:ln w="12700" cap="flat">
              <a:noFill/>
              <a:miter lim="400000"/>
            </a:ln>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30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1" name="Group"/>
          <p:cNvGrpSpPr/>
          <p:nvPr/>
        </p:nvGrpSpPr>
        <p:grpSpPr>
          <a:xfrm>
            <a:off x="21293247" y="118785"/>
            <a:ext cx="2964014" cy="980138"/>
            <a:chOff x="0" y="0"/>
            <a:chExt cx="2964012" cy="980137"/>
          </a:xfrm>
        </p:grpSpPr>
        <p:pic>
          <p:nvPicPr>
            <p:cNvPr id="309" name="image.png" descr="image.png"/>
            <p:cNvPicPr>
              <a:picLocks noChangeAspect="1"/>
            </p:cNvPicPr>
            <p:nvPr/>
          </p:nvPicPr>
          <p:blipFill>
            <a:blip r:embed="rId3"/>
            <a:srcRect l="755" t="21951" r="58673" b="13019"/>
            <a:stretch>
              <a:fillRect/>
            </a:stretch>
          </p:blipFill>
          <p:spPr>
            <a:xfrm>
              <a:off x="29384" y="0"/>
              <a:ext cx="2905058" cy="657087"/>
            </a:xfrm>
            <a:prstGeom prst="rect">
              <a:avLst/>
            </a:prstGeom>
            <a:ln w="12700" cap="flat">
              <a:noFill/>
              <a:miter lim="400000"/>
            </a:ln>
            <a:effectLst/>
          </p:spPr>
        </p:pic>
        <p:pic>
          <p:nvPicPr>
            <p:cNvPr id="310" name="image.png" descr="image.png"/>
            <p:cNvPicPr>
              <a:picLocks noChangeAspect="1"/>
            </p:cNvPicPr>
            <p:nvPr/>
          </p:nvPicPr>
          <p:blipFill>
            <a:blip r:embed="rId3"/>
            <a:srcRect l="58605" t="42052" b="28455"/>
            <a:stretch>
              <a:fillRect/>
            </a:stretch>
          </p:blipFill>
          <p:spPr>
            <a:xfrm>
              <a:off x="0" y="682135"/>
              <a:ext cx="2964013" cy="298003"/>
            </a:xfrm>
            <a:prstGeom prst="rect">
              <a:avLst/>
            </a:prstGeom>
            <a:ln w="12700" cap="flat">
              <a:noFill/>
              <a:miter lim="400000"/>
            </a:ln>
            <a:effectLst/>
          </p:spPr>
        </p:pic>
      </p:grpSp>
      <p:sp>
        <p:nvSpPr>
          <p:cNvPr id="312" name="Determine the mass of analytes…"/>
          <p:cNvSpPr txBox="1">
            <a:spLocks noGrp="1"/>
          </p:cNvSpPr>
          <p:nvPr>
            <p:ph type="body" idx="1"/>
          </p:nvPr>
        </p:nvSpPr>
        <p:spPr>
          <a:xfrm>
            <a:off x="1214363" y="3643311"/>
            <a:ext cx="21883139" cy="8712437"/>
          </a:xfrm>
          <a:prstGeom prst="rect">
            <a:avLst/>
          </a:prstGeom>
        </p:spPr>
        <p:txBody>
          <a:bodyPr>
            <a:normAutofit lnSpcReduction="10000"/>
          </a:bodyPr>
          <a:lstStyle/>
          <a:p>
            <a:r>
              <a:rPr dirty="0"/>
              <a:t>Determine the mass of analytes</a:t>
            </a:r>
          </a:p>
          <a:p>
            <a:r>
              <a:rPr dirty="0"/>
              <a:t>Quantify the amount of a small molecule (</a:t>
            </a:r>
            <a:r>
              <a:rPr i="1" dirty="0"/>
              <a:t>i.e.</a:t>
            </a:r>
            <a:r>
              <a:rPr dirty="0"/>
              <a:t> drug or metabolite) in a biological matrix</a:t>
            </a:r>
          </a:p>
          <a:p>
            <a:r>
              <a:rPr dirty="0"/>
              <a:t>Identify a protein(s) from a gel, blood, lysate, etc.</a:t>
            </a:r>
          </a:p>
          <a:p>
            <a:r>
              <a:rPr dirty="0"/>
              <a:t>To quantify protein expression level changes between biological conditions</a:t>
            </a:r>
            <a:endParaRPr lang="en-US" dirty="0"/>
          </a:p>
          <a:p>
            <a:r>
              <a:rPr lang="en-US" dirty="0"/>
              <a:t>To identify and quantify PTMs</a:t>
            </a:r>
            <a:endParaRPr dirty="0"/>
          </a:p>
        </p:txBody>
      </p:sp>
      <p:sp>
        <p:nvSpPr>
          <p:cNvPr id="313"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314"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t>What can mass spectrometry be used for?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 name="2D Column Chart"/>
          <p:cNvGraphicFramePr/>
          <p:nvPr>
            <p:extLst>
              <p:ext uri="{D42A27DB-BD31-4B8C-83A1-F6EECF244321}">
                <p14:modId xmlns:p14="http://schemas.microsoft.com/office/powerpoint/2010/main" val="864599429"/>
              </p:ext>
            </p:extLst>
          </p:nvPr>
        </p:nvGraphicFramePr>
        <p:xfrm>
          <a:off x="469557" y="3248301"/>
          <a:ext cx="23255416" cy="10207911"/>
        </p:xfrm>
        <a:graphic>
          <a:graphicData uri="http://schemas.openxmlformats.org/drawingml/2006/chart">
            <c:chart xmlns:c="http://schemas.openxmlformats.org/drawingml/2006/chart" xmlns:r="http://schemas.openxmlformats.org/officeDocument/2006/relationships" r:id="rId3"/>
          </a:graphicData>
        </a:graphic>
      </p:graphicFrame>
      <p:grpSp>
        <p:nvGrpSpPr>
          <p:cNvPr id="371" name="Group"/>
          <p:cNvGrpSpPr/>
          <p:nvPr/>
        </p:nvGrpSpPr>
        <p:grpSpPr>
          <a:xfrm>
            <a:off x="21293247" y="118785"/>
            <a:ext cx="2964014" cy="980138"/>
            <a:chOff x="0" y="0"/>
            <a:chExt cx="2964012" cy="980137"/>
          </a:xfrm>
        </p:grpSpPr>
        <p:pic>
          <p:nvPicPr>
            <p:cNvPr id="369" name="image.png" descr="image.png"/>
            <p:cNvPicPr>
              <a:picLocks noChangeAspect="1"/>
            </p:cNvPicPr>
            <p:nvPr/>
          </p:nvPicPr>
          <p:blipFill>
            <a:blip r:embed="rId4"/>
            <a:srcRect l="755" t="21951" r="58673" b="13019"/>
            <a:stretch>
              <a:fillRect/>
            </a:stretch>
          </p:blipFill>
          <p:spPr>
            <a:xfrm>
              <a:off x="29384" y="0"/>
              <a:ext cx="2905058" cy="657087"/>
            </a:xfrm>
            <a:prstGeom prst="rect">
              <a:avLst/>
            </a:prstGeom>
            <a:ln w="12700" cap="flat">
              <a:noFill/>
              <a:miter lim="400000"/>
            </a:ln>
            <a:effectLst/>
          </p:spPr>
        </p:pic>
        <p:pic>
          <p:nvPicPr>
            <p:cNvPr id="370" name="image.png" descr="image.png"/>
            <p:cNvPicPr>
              <a:picLocks noChangeAspect="1"/>
            </p:cNvPicPr>
            <p:nvPr/>
          </p:nvPicPr>
          <p:blipFill>
            <a:blip r:embed="rId4"/>
            <a:srcRect l="58605" t="42052" b="28455"/>
            <a:stretch>
              <a:fillRect/>
            </a:stretch>
          </p:blipFill>
          <p:spPr>
            <a:xfrm>
              <a:off x="0" y="682135"/>
              <a:ext cx="2964013" cy="298003"/>
            </a:xfrm>
            <a:prstGeom prst="rect">
              <a:avLst/>
            </a:prstGeom>
            <a:ln w="12700" cap="flat">
              <a:noFill/>
              <a:miter lim="400000"/>
            </a:ln>
            <a:effectLst/>
          </p:spPr>
        </p:pic>
      </p:grpSp>
      <p:sp>
        <p:nvSpPr>
          <p:cNvPr id="37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373"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R="0" indent="15411" algn="ctr">
              <a:lnSpc>
                <a:spcPct val="100000"/>
              </a:lnSpc>
              <a:defRPr sz="7800" spc="0"/>
            </a:lvl1pPr>
          </a:lstStyle>
          <a:p>
            <a:r>
              <a:t>Proteomics is becoming increasingly popular</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object 31"/>
          <p:cNvSpPr txBox="1">
            <a:spLocks noGrp="1"/>
          </p:cNvSpPr>
          <p:nvPr>
            <p:ph type="title"/>
          </p:nvPr>
        </p:nvSpPr>
        <p:spPr>
          <a:prstGeom prst="rect">
            <a:avLst/>
          </a:prstGeom>
        </p:spPr>
        <p:txBody>
          <a:bodyPr>
            <a:normAutofit fontScale="90000"/>
          </a:bodyPr>
          <a:lstStyle>
            <a:lvl1pPr indent="14178" defTabSz="1020840">
              <a:defRPr sz="7176"/>
            </a:lvl1pPr>
          </a:lstStyle>
          <a:p>
            <a:r>
              <a:t>Increase in proteome coverage over the years</a:t>
            </a:r>
          </a:p>
        </p:txBody>
      </p:sp>
      <p:graphicFrame>
        <p:nvGraphicFramePr>
          <p:cNvPr id="378" name="2D Column Chart"/>
          <p:cNvGraphicFramePr/>
          <p:nvPr>
            <p:extLst>
              <p:ext uri="{D42A27DB-BD31-4B8C-83A1-F6EECF244321}">
                <p14:modId xmlns:p14="http://schemas.microsoft.com/office/powerpoint/2010/main" val="3420073060"/>
              </p:ext>
            </p:extLst>
          </p:nvPr>
        </p:nvGraphicFramePr>
        <p:xfrm>
          <a:off x="1614647" y="3151470"/>
          <a:ext cx="19217022" cy="956321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8"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grpSp>
        <p:nvGrpSpPr>
          <p:cNvPr id="415" name="Group"/>
          <p:cNvGrpSpPr/>
          <p:nvPr/>
        </p:nvGrpSpPr>
        <p:grpSpPr>
          <a:xfrm>
            <a:off x="21293247" y="118785"/>
            <a:ext cx="2964014" cy="980138"/>
            <a:chOff x="0" y="0"/>
            <a:chExt cx="2964012" cy="980137"/>
          </a:xfrm>
        </p:grpSpPr>
        <p:pic>
          <p:nvPicPr>
            <p:cNvPr id="413" name="image.png" descr="image.png"/>
            <p:cNvPicPr>
              <a:picLocks noChangeAspect="1"/>
            </p:cNvPicPr>
            <p:nvPr/>
          </p:nvPicPr>
          <p:blipFill>
            <a:blip r:embed="rId3"/>
            <a:srcRect l="755" t="21951" r="58673" b="13019"/>
            <a:stretch>
              <a:fillRect/>
            </a:stretch>
          </p:blipFill>
          <p:spPr>
            <a:xfrm>
              <a:off x="29384" y="0"/>
              <a:ext cx="2905058" cy="657087"/>
            </a:xfrm>
            <a:prstGeom prst="rect">
              <a:avLst/>
            </a:prstGeom>
            <a:ln w="12700" cap="flat">
              <a:noFill/>
              <a:miter lim="400000"/>
            </a:ln>
            <a:effectLst/>
          </p:spPr>
        </p:pic>
        <p:pic>
          <p:nvPicPr>
            <p:cNvPr id="414" name="image.png" descr="image.png"/>
            <p:cNvPicPr>
              <a:picLocks noChangeAspect="1"/>
            </p:cNvPicPr>
            <p:nvPr/>
          </p:nvPicPr>
          <p:blipFill>
            <a:blip r:embed="rId3"/>
            <a:srcRect l="58605" t="42052" b="28455"/>
            <a:stretch>
              <a:fillRect/>
            </a:stretch>
          </p:blipFill>
          <p:spPr>
            <a:xfrm>
              <a:off x="0" y="682135"/>
              <a:ext cx="2964013" cy="298003"/>
            </a:xfrm>
            <a:prstGeom prst="rect">
              <a:avLst/>
            </a:prstGeom>
            <a:ln w="12700" cap="flat">
              <a:noFill/>
              <a:miter lim="400000"/>
            </a:ln>
            <a:effectLst/>
          </p:spPr>
        </p:pic>
      </p:grpSp>
      <p:sp>
        <p:nvSpPr>
          <p:cNvPr id="416"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t>What is mass spectrometry?</a:t>
            </a:r>
          </a:p>
        </p:txBody>
      </p:sp>
      <p:pic>
        <p:nvPicPr>
          <p:cNvPr id="417" name="Picture 2" descr="Picture 2"/>
          <p:cNvPicPr>
            <a:picLocks noChangeAspect="1"/>
          </p:cNvPicPr>
          <p:nvPr/>
        </p:nvPicPr>
        <p:blipFill>
          <a:blip r:embed="rId4"/>
          <a:stretch>
            <a:fillRect/>
          </a:stretch>
        </p:blipFill>
        <p:spPr>
          <a:xfrm>
            <a:off x="708509" y="8562733"/>
            <a:ext cx="5871089" cy="4479502"/>
          </a:xfrm>
          <a:prstGeom prst="rect">
            <a:avLst/>
          </a:prstGeom>
          <a:ln w="12700" cap="flat">
            <a:noFill/>
            <a:miter lim="400000"/>
          </a:ln>
          <a:effectLst/>
        </p:spPr>
      </p:pic>
      <p:pic>
        <p:nvPicPr>
          <p:cNvPr id="418" name="Picture 4" descr="Picture 4"/>
          <p:cNvPicPr>
            <a:picLocks noChangeAspect="1"/>
          </p:cNvPicPr>
          <p:nvPr/>
        </p:nvPicPr>
        <p:blipFill>
          <a:blip r:embed="rId5"/>
          <a:stretch>
            <a:fillRect/>
          </a:stretch>
        </p:blipFill>
        <p:spPr>
          <a:xfrm>
            <a:off x="6431082" y="8655221"/>
            <a:ext cx="4198707" cy="4217453"/>
          </a:xfrm>
          <a:prstGeom prst="rect">
            <a:avLst/>
          </a:prstGeom>
          <a:ln w="12700" cap="flat">
            <a:noFill/>
            <a:miter lim="400000"/>
          </a:ln>
          <a:effectLst/>
        </p:spPr>
      </p:pic>
      <p:pic>
        <p:nvPicPr>
          <p:cNvPr id="419" name="Picture 6" descr="Picture 6"/>
          <p:cNvPicPr>
            <a:picLocks noChangeAspect="1"/>
          </p:cNvPicPr>
          <p:nvPr/>
        </p:nvPicPr>
        <p:blipFill>
          <a:blip r:embed="rId6"/>
          <a:stretch>
            <a:fillRect/>
          </a:stretch>
        </p:blipFill>
        <p:spPr>
          <a:xfrm>
            <a:off x="11132681" y="6806655"/>
            <a:ext cx="4679875" cy="6271034"/>
          </a:xfrm>
          <a:prstGeom prst="rect">
            <a:avLst/>
          </a:prstGeom>
          <a:ln w="12700" cap="flat">
            <a:noFill/>
            <a:miter lim="400000"/>
          </a:ln>
          <a:effectLst/>
        </p:spPr>
      </p:pic>
      <p:pic>
        <p:nvPicPr>
          <p:cNvPr id="421" name="Picture 10" descr="Picture 10"/>
          <p:cNvPicPr>
            <a:picLocks noChangeAspect="1"/>
          </p:cNvPicPr>
          <p:nvPr/>
        </p:nvPicPr>
        <p:blipFill>
          <a:blip r:embed="rId7"/>
          <a:stretch>
            <a:fillRect/>
          </a:stretch>
        </p:blipFill>
        <p:spPr>
          <a:xfrm>
            <a:off x="16064673" y="8401959"/>
            <a:ext cx="4834037" cy="4834038"/>
          </a:xfrm>
          <a:prstGeom prst="rect">
            <a:avLst/>
          </a:prstGeom>
          <a:ln w="12700" cap="flat">
            <a:noFill/>
            <a:miter lim="400000"/>
          </a:ln>
          <a:effectLst/>
        </p:spPr>
      </p:pic>
      <p:pic>
        <p:nvPicPr>
          <p:cNvPr id="423" name="Picture 12" descr="Picture 12"/>
          <p:cNvPicPr>
            <a:picLocks noChangeAspect="1"/>
          </p:cNvPicPr>
          <p:nvPr/>
        </p:nvPicPr>
        <p:blipFill>
          <a:blip r:embed="rId8"/>
          <a:srcRect l="28917" r="30832"/>
          <a:stretch>
            <a:fillRect/>
          </a:stretch>
        </p:blipFill>
        <p:spPr>
          <a:xfrm>
            <a:off x="20697380" y="7686719"/>
            <a:ext cx="2978112" cy="5549278"/>
          </a:xfrm>
          <a:prstGeom prst="rect">
            <a:avLst/>
          </a:prstGeom>
          <a:ln w="12700" cap="flat">
            <a:noFill/>
            <a:miter lim="400000"/>
          </a:ln>
          <a:effectLst/>
        </p:spPr>
      </p:pic>
      <p:sp>
        <p:nvSpPr>
          <p:cNvPr id="429" name="Rectangle"/>
          <p:cNvSpPr/>
          <p:nvPr/>
        </p:nvSpPr>
        <p:spPr>
          <a:xfrm>
            <a:off x="20860159" y="6976732"/>
            <a:ext cx="1884068" cy="942957"/>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431" name="Orbitrap Tribrids and Hybrids"/>
          <p:cNvSpPr txBox="1"/>
          <p:nvPr/>
        </p:nvSpPr>
        <p:spPr>
          <a:xfrm>
            <a:off x="2110979" y="6066283"/>
            <a:ext cx="7574970" cy="8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rPr dirty="0"/>
              <a:t>Orbitrap Tribrids and Hybrids</a:t>
            </a:r>
          </a:p>
        </p:txBody>
      </p:sp>
      <p:sp>
        <p:nvSpPr>
          <p:cNvPr id="432" name="Q-TOF"/>
          <p:cNvSpPr txBox="1"/>
          <p:nvPr/>
        </p:nvSpPr>
        <p:spPr>
          <a:xfrm>
            <a:off x="12852400" y="6066283"/>
            <a:ext cx="1989136" cy="8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Q-TOF</a:t>
            </a:r>
          </a:p>
        </p:txBody>
      </p:sp>
      <p:sp>
        <p:nvSpPr>
          <p:cNvPr id="433" name="Triple Quadrapole"/>
          <p:cNvSpPr txBox="1"/>
          <p:nvPr/>
        </p:nvSpPr>
        <p:spPr>
          <a:xfrm>
            <a:off x="15706004" y="6038419"/>
            <a:ext cx="7287892" cy="877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rPr dirty="0"/>
              <a:t>Triple Quadr</a:t>
            </a:r>
            <a:r>
              <a:rPr lang="en-US" dirty="0"/>
              <a:t>u</a:t>
            </a:r>
            <a:r>
              <a:rPr dirty="0"/>
              <a:t>pole</a:t>
            </a:r>
          </a:p>
        </p:txBody>
      </p:sp>
      <p:sp>
        <p:nvSpPr>
          <p:cNvPr id="434" name="MALDI-TOF"/>
          <p:cNvSpPr txBox="1"/>
          <p:nvPr/>
        </p:nvSpPr>
        <p:spPr>
          <a:xfrm>
            <a:off x="20921479" y="6066283"/>
            <a:ext cx="3324475" cy="8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MALDI-TOF</a:t>
            </a:r>
          </a:p>
        </p:txBody>
      </p:sp>
      <p:sp>
        <p:nvSpPr>
          <p:cNvPr id="435" name="Rectangle"/>
          <p:cNvSpPr/>
          <p:nvPr/>
        </p:nvSpPr>
        <p:spPr>
          <a:xfrm>
            <a:off x="812800" y="6029701"/>
            <a:ext cx="10171328" cy="6965480"/>
          </a:xfrm>
          <a:prstGeom prst="rect">
            <a:avLst/>
          </a:prstGeom>
          <a:ln w="127000">
            <a:solidFill>
              <a:srgbClr val="CF3C2C"/>
            </a:solidFill>
            <a:miter lim="400000"/>
          </a:ln>
        </p:spPr>
        <p:txBody>
          <a:bodyPr lIns="71437" tIns="71437" rIns="71437" bIns="71437" anchor="ct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436" name="Technique to measure the mass to charge ratio of ions"/>
          <p:cNvSpPr txBox="1">
            <a:spLocks noGrp="1"/>
          </p:cNvSpPr>
          <p:nvPr>
            <p:ph type="body" sz="quarter" idx="1"/>
          </p:nvPr>
        </p:nvSpPr>
        <p:spPr>
          <a:xfrm>
            <a:off x="1214363" y="3643312"/>
            <a:ext cx="21883139" cy="1189456"/>
          </a:xfrm>
          <a:prstGeom prst="rect">
            <a:avLst/>
          </a:prstGeom>
        </p:spPr>
        <p:txBody>
          <a:bodyPr/>
          <a:lstStyle/>
          <a:p>
            <a:r>
              <a:rPr dirty="0"/>
              <a:t>Technique to measure the mass to charge ratio of ions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animBg="1"/>
      <p:bldP spid="432" grpId="0" animBg="1"/>
      <p:bldP spid="433" grpId="0" animBg="1"/>
      <p:bldP spid="434" grpId="0" animBg="1"/>
      <p:bldP spid="435" grpId="0" animBg="1"/>
      <p:bldP spid="436"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p:cNvGrpSpPr/>
          <p:nvPr/>
        </p:nvGrpSpPr>
        <p:grpSpPr>
          <a:xfrm>
            <a:off x="21293247" y="118785"/>
            <a:ext cx="2964014" cy="980138"/>
            <a:chOff x="0" y="0"/>
            <a:chExt cx="2964012" cy="980137"/>
          </a:xfrm>
        </p:grpSpPr>
        <p:pic>
          <p:nvPicPr>
            <p:cNvPr id="474" name="image.png" descr="image.png"/>
            <p:cNvPicPr>
              <a:picLocks noChangeAspect="1"/>
            </p:cNvPicPr>
            <p:nvPr/>
          </p:nvPicPr>
          <p:blipFill>
            <a:blip r:embed="rId3"/>
            <a:srcRect l="755" t="21951" r="58673" b="13019"/>
            <a:stretch>
              <a:fillRect/>
            </a:stretch>
          </p:blipFill>
          <p:spPr>
            <a:xfrm>
              <a:off x="29384" y="0"/>
              <a:ext cx="2905058" cy="657087"/>
            </a:xfrm>
            <a:prstGeom prst="rect">
              <a:avLst/>
            </a:prstGeom>
            <a:ln w="12700" cap="flat">
              <a:noFill/>
              <a:miter lim="400000"/>
            </a:ln>
            <a:effectLst/>
          </p:spPr>
        </p:pic>
        <p:pic>
          <p:nvPicPr>
            <p:cNvPr id="475" name="image.png" descr="image.png"/>
            <p:cNvPicPr>
              <a:picLocks noChangeAspect="1"/>
            </p:cNvPicPr>
            <p:nvPr/>
          </p:nvPicPr>
          <p:blipFill>
            <a:blip r:embed="rId3"/>
            <a:srcRect l="58605" t="42052" b="28455"/>
            <a:stretch>
              <a:fillRect/>
            </a:stretch>
          </p:blipFill>
          <p:spPr>
            <a:xfrm>
              <a:off x="0" y="682135"/>
              <a:ext cx="2964013" cy="298003"/>
            </a:xfrm>
            <a:prstGeom prst="rect">
              <a:avLst/>
            </a:prstGeom>
            <a:ln w="12700" cap="flat">
              <a:noFill/>
              <a:miter lim="400000"/>
            </a:ln>
            <a:effectLst/>
          </p:spPr>
        </p:pic>
      </p:grpSp>
      <p:sp>
        <p:nvSpPr>
          <p:cNvPr id="477"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478" name="Bottom-up proteomics (most common and what we do)…"/>
          <p:cNvSpPr txBox="1">
            <a:spLocks noGrp="1"/>
          </p:cNvSpPr>
          <p:nvPr>
            <p:ph type="body" idx="1"/>
          </p:nvPr>
        </p:nvSpPr>
        <p:spPr>
          <a:xfrm>
            <a:off x="674007" y="3019461"/>
            <a:ext cx="22963852" cy="10433697"/>
          </a:xfrm>
          <a:prstGeom prst="rect">
            <a:avLst/>
          </a:prstGeom>
        </p:spPr>
        <p:txBody>
          <a:bodyPr lIns="71437" tIns="71437" rIns="71437" bIns="71437" anchor="ctr">
            <a:normAutofit lnSpcReduction="10000"/>
          </a:bodyPr>
          <a:lstStyle/>
          <a:p>
            <a:pPr marL="750093" indent="-750093" defTabSz="821531">
              <a:spcBef>
                <a:spcPts val="5900"/>
              </a:spcBef>
              <a:buSzPct val="145000"/>
              <a:buChar char="•"/>
            </a:pPr>
            <a:r>
              <a:rPr dirty="0"/>
              <a:t>Bottom-up proteomics (most common</a:t>
            </a:r>
            <a:r>
              <a:rPr lang="en-US" dirty="0"/>
              <a:t>, </a:t>
            </a:r>
            <a:r>
              <a:rPr dirty="0"/>
              <a:t>what we do)</a:t>
            </a:r>
          </a:p>
          <a:p>
            <a:pPr marL="2528093" lvl="4" indent="-750093" defTabSz="821531">
              <a:spcBef>
                <a:spcPts val="1900"/>
              </a:spcBef>
              <a:buSzPct val="145000"/>
              <a:buChar char="•"/>
            </a:pPr>
            <a:r>
              <a:rPr dirty="0"/>
              <a:t>Digest complex protein mixtures into peptides</a:t>
            </a:r>
          </a:p>
          <a:p>
            <a:pPr marL="2528093" lvl="4" indent="-750093" defTabSz="821531">
              <a:spcBef>
                <a:spcPts val="1900"/>
              </a:spcBef>
              <a:buSzPct val="145000"/>
              <a:buChar char="•"/>
            </a:pPr>
            <a:r>
              <a:rPr dirty="0"/>
              <a:t>Obtain the fragmentation data of the peptides</a:t>
            </a:r>
          </a:p>
          <a:p>
            <a:pPr marL="2528093" lvl="4" indent="-750093" defTabSz="821531">
              <a:spcBef>
                <a:spcPts val="1900"/>
              </a:spcBef>
              <a:buSzPct val="145000"/>
              <a:buChar char="•"/>
            </a:pPr>
            <a:r>
              <a:rPr dirty="0"/>
              <a:t>Match the peptide fragment spectra to a predicted spectra from a peptide amino acid sequence</a:t>
            </a:r>
          </a:p>
          <a:p>
            <a:pPr marL="2528093" lvl="4" indent="-750093" defTabSz="821531">
              <a:spcBef>
                <a:spcPts val="1900"/>
              </a:spcBef>
              <a:buSzPct val="145000"/>
              <a:buChar char="•"/>
            </a:pPr>
            <a:r>
              <a:rPr dirty="0"/>
              <a:t>Infer the protein from the peptide sequence</a:t>
            </a:r>
          </a:p>
          <a:p>
            <a:pPr marL="750093" lvl="4" indent="-750093" defTabSz="821531">
              <a:spcBef>
                <a:spcPts val="5900"/>
              </a:spcBef>
              <a:buSzPct val="145000"/>
              <a:buChar char="•"/>
            </a:pPr>
            <a:r>
              <a:rPr dirty="0"/>
              <a:t>Top-down proteomics (very difficult)</a:t>
            </a:r>
          </a:p>
          <a:p>
            <a:pPr marL="2524029" lvl="5">
              <a:spcBef>
                <a:spcPts val="1900"/>
              </a:spcBef>
            </a:pPr>
            <a:r>
              <a:rPr dirty="0"/>
              <a:t>Measure the intact mass of a protein</a:t>
            </a:r>
          </a:p>
          <a:p>
            <a:pPr marL="2524029" lvl="5">
              <a:spcBef>
                <a:spcPts val="1900"/>
              </a:spcBef>
            </a:pPr>
            <a:r>
              <a:rPr dirty="0"/>
              <a:t>Fragment the protein</a:t>
            </a:r>
          </a:p>
          <a:p>
            <a:pPr marL="2524029" lvl="5">
              <a:spcBef>
                <a:spcPts val="1900"/>
              </a:spcBef>
            </a:pPr>
            <a:r>
              <a:rPr dirty="0"/>
              <a:t>Identify the protein from the fragmentation pattern</a:t>
            </a:r>
          </a:p>
        </p:txBody>
      </p:sp>
      <p:sp>
        <p:nvSpPr>
          <p:cNvPr id="479"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R="0" indent="15411" algn="ctr">
              <a:lnSpc>
                <a:spcPct val="100000"/>
              </a:lnSpc>
              <a:defRPr sz="7800" spc="0"/>
            </a:lvl1pPr>
          </a:lstStyle>
          <a:p>
            <a:r>
              <a:t>Top-down vs. Bottom-up proteomics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0" name="Group"/>
          <p:cNvGrpSpPr/>
          <p:nvPr/>
        </p:nvGrpSpPr>
        <p:grpSpPr>
          <a:xfrm>
            <a:off x="21293247" y="118785"/>
            <a:ext cx="2964014" cy="980138"/>
            <a:chOff x="0" y="0"/>
            <a:chExt cx="2964012" cy="980137"/>
          </a:xfrm>
        </p:grpSpPr>
        <p:pic>
          <p:nvPicPr>
            <p:cNvPr id="1918" name="image.png" descr="image.png"/>
            <p:cNvPicPr>
              <a:picLocks noChangeAspect="1"/>
            </p:cNvPicPr>
            <p:nvPr/>
          </p:nvPicPr>
          <p:blipFill>
            <a:blip r:embed="rId3"/>
            <a:srcRect l="755" t="21951" r="58673" b="13019"/>
            <a:stretch>
              <a:fillRect/>
            </a:stretch>
          </p:blipFill>
          <p:spPr>
            <a:xfrm>
              <a:off x="29384" y="0"/>
              <a:ext cx="2905058" cy="657087"/>
            </a:xfrm>
            <a:prstGeom prst="rect">
              <a:avLst/>
            </a:prstGeom>
            <a:ln w="12700" cap="flat">
              <a:noFill/>
              <a:miter lim="400000"/>
            </a:ln>
            <a:effectLst/>
          </p:spPr>
        </p:pic>
        <p:pic>
          <p:nvPicPr>
            <p:cNvPr id="1919" name="image.png" descr="image.png"/>
            <p:cNvPicPr>
              <a:picLocks noChangeAspect="1"/>
            </p:cNvPicPr>
            <p:nvPr/>
          </p:nvPicPr>
          <p:blipFill>
            <a:blip r:embed="rId3"/>
            <a:srcRect l="58605" t="42052" b="28455"/>
            <a:stretch>
              <a:fillRect/>
            </a:stretch>
          </p:blipFill>
          <p:spPr>
            <a:xfrm>
              <a:off x="0" y="682135"/>
              <a:ext cx="2964013" cy="298003"/>
            </a:xfrm>
            <a:prstGeom prst="rect">
              <a:avLst/>
            </a:prstGeom>
            <a:ln w="12700" cap="flat">
              <a:noFill/>
              <a:miter lim="400000"/>
            </a:ln>
            <a:effectLst/>
          </p:spPr>
        </p:pic>
      </p:grpSp>
      <p:sp>
        <p:nvSpPr>
          <p:cNvPr id="1921"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1922" name="Extract proteins from biological matrix…"/>
          <p:cNvSpPr txBox="1">
            <a:spLocks noGrp="1"/>
          </p:cNvSpPr>
          <p:nvPr>
            <p:ph type="body" idx="4294967295"/>
          </p:nvPr>
        </p:nvSpPr>
        <p:spPr>
          <a:xfrm>
            <a:off x="710074" y="2666797"/>
            <a:ext cx="22963852" cy="10918440"/>
          </a:xfrm>
          <a:prstGeom prst="rect">
            <a:avLst/>
          </a:prstGeom>
        </p:spPr>
        <p:txBody>
          <a:bodyPr>
            <a:normAutofit lnSpcReduction="10000"/>
          </a:bodyPr>
          <a:lstStyle/>
          <a:p>
            <a:pPr marL="1071562" indent="-1071562">
              <a:spcBef>
                <a:spcPts val="1600"/>
              </a:spcBef>
              <a:buSzPct val="100000"/>
              <a:buAutoNum type="arabicPeriod"/>
            </a:pPr>
            <a:r>
              <a:rPr dirty="0"/>
              <a:t>Extract proteins from biological matrix</a:t>
            </a:r>
          </a:p>
          <a:p>
            <a:pPr marL="1071562" indent="-1071562">
              <a:spcBef>
                <a:spcPts val="1600"/>
              </a:spcBef>
              <a:buSzPct val="100000"/>
              <a:buAutoNum type="arabicPeriod"/>
            </a:pPr>
            <a:r>
              <a:rPr dirty="0"/>
              <a:t>Digest proteins into peptides</a:t>
            </a:r>
          </a:p>
          <a:p>
            <a:pPr marL="1071562" indent="-1071562">
              <a:spcBef>
                <a:spcPts val="1600"/>
              </a:spcBef>
              <a:buSzPct val="100000"/>
              <a:buAutoNum type="arabicPeriod"/>
            </a:pPr>
            <a:r>
              <a:rPr dirty="0"/>
              <a:t>(Optional) Fractionate peptides based on some biophysical property</a:t>
            </a:r>
          </a:p>
          <a:p>
            <a:pPr marL="1071562" indent="-1071562">
              <a:spcBef>
                <a:spcPts val="1600"/>
              </a:spcBef>
              <a:buSzPct val="100000"/>
              <a:buAutoNum type="arabicPeriod"/>
            </a:pPr>
            <a:r>
              <a:rPr dirty="0"/>
              <a:t>Separate peptides using reverse phase chromatography</a:t>
            </a:r>
          </a:p>
          <a:p>
            <a:pPr marL="1071562" indent="-1071562">
              <a:spcBef>
                <a:spcPts val="1600"/>
              </a:spcBef>
              <a:buSzPct val="100000"/>
              <a:buAutoNum type="arabicPeriod"/>
            </a:pPr>
            <a:r>
              <a:rPr dirty="0"/>
              <a:t>Ionize peptides (liquid to gas phase)</a:t>
            </a:r>
          </a:p>
          <a:p>
            <a:pPr marL="1071562" indent="-1071562">
              <a:spcBef>
                <a:spcPts val="1600"/>
              </a:spcBef>
              <a:buSzPct val="100000"/>
              <a:buAutoNum type="arabicPeriod"/>
            </a:pPr>
            <a:r>
              <a:rPr dirty="0"/>
              <a:t>Measure the mass of peptides using a mass spectrometer</a:t>
            </a:r>
          </a:p>
          <a:p>
            <a:pPr marL="1071562" indent="-1071562">
              <a:spcBef>
                <a:spcPts val="1600"/>
              </a:spcBef>
              <a:buSzPct val="100000"/>
              <a:buAutoNum type="arabicPeriod"/>
            </a:pPr>
            <a:r>
              <a:rPr dirty="0"/>
              <a:t>Isolate and fragment the peptides in the mass spectrometer</a:t>
            </a:r>
          </a:p>
          <a:p>
            <a:pPr marL="1071562" indent="-1071562">
              <a:spcBef>
                <a:spcPts val="1600"/>
              </a:spcBef>
              <a:buSzPct val="100000"/>
              <a:buAutoNum type="arabicPeriod"/>
            </a:pPr>
            <a:r>
              <a:rPr dirty="0"/>
              <a:t>Measure the mass of the fragments</a:t>
            </a:r>
          </a:p>
          <a:p>
            <a:pPr marL="1071562" indent="-1071562">
              <a:spcBef>
                <a:spcPts val="1600"/>
              </a:spcBef>
              <a:buSzPct val="100000"/>
              <a:buAutoNum type="arabicPeriod"/>
            </a:pPr>
            <a:r>
              <a:rPr dirty="0"/>
              <a:t>Use this data to identify the peptide using computer software</a:t>
            </a:r>
          </a:p>
          <a:p>
            <a:pPr marL="1071562" indent="-1071562">
              <a:spcBef>
                <a:spcPts val="1600"/>
              </a:spcBef>
              <a:buSzPct val="100000"/>
              <a:buAutoNum type="arabicPeriod"/>
            </a:pPr>
            <a:r>
              <a:rPr dirty="0"/>
              <a:t>Quantify peptides using intensity data</a:t>
            </a:r>
          </a:p>
          <a:p>
            <a:pPr marL="1071562" indent="-1071562">
              <a:spcBef>
                <a:spcPts val="1600"/>
              </a:spcBef>
              <a:buSzPct val="100000"/>
              <a:buAutoNum type="arabicPeriod"/>
            </a:pPr>
            <a:r>
              <a:rPr dirty="0"/>
              <a:t>Statistics and differential expression</a:t>
            </a:r>
          </a:p>
        </p:txBody>
      </p:sp>
      <p:sp>
        <p:nvSpPr>
          <p:cNvPr id="1923"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R="0" indent="15411" algn="ctr">
              <a:lnSpc>
                <a:spcPct val="100000"/>
              </a:lnSpc>
              <a:defRPr sz="7800" spc="0"/>
            </a:lvl1pPr>
          </a:lstStyle>
          <a:p>
            <a:r>
              <a:t>Routine bottom-up proteomics workflow</a:t>
            </a:r>
          </a:p>
        </p:txBody>
      </p:sp>
    </p:spTree>
    <p:extLst>
      <p:ext uri="{BB962C8B-B14F-4D97-AF65-F5344CB8AC3E}">
        <p14:creationId xmlns:p14="http://schemas.microsoft.com/office/powerpoint/2010/main" val="28713550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2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2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2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2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2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22">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22">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2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2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2"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5" name="Mass spectrometer data acquisition"/>
          <p:cNvSpPr txBox="1">
            <a:spLocks noGrp="1"/>
          </p:cNvSpPr>
          <p:nvPr>
            <p:ph type="title"/>
          </p:nvPr>
        </p:nvSpPr>
        <p:spPr>
          <a:prstGeom prst="rect">
            <a:avLst/>
          </a:prstGeom>
        </p:spPr>
        <p:txBody>
          <a:bodyPr>
            <a:normAutofit fontScale="90000"/>
          </a:bodyPr>
          <a:lstStyle>
            <a:lvl1pPr indent="14178" defTabSz="1020840">
              <a:defRPr sz="7176"/>
            </a:lvl1pPr>
          </a:lstStyle>
          <a:p>
            <a:r>
              <a:t>Mass spectrometer data acquisition</a:t>
            </a:r>
          </a:p>
        </p:txBody>
      </p:sp>
      <p:sp>
        <p:nvSpPr>
          <p:cNvPr id="1266" name="Data-Dependent Acquisition (DDA)"/>
          <p:cNvSpPr txBox="1"/>
          <p:nvPr/>
        </p:nvSpPr>
        <p:spPr>
          <a:xfrm>
            <a:off x="7610795" y="2796256"/>
            <a:ext cx="9162411" cy="821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r>
              <a:t>Data-Dependent Acquisition (DDA)</a:t>
            </a:r>
          </a:p>
        </p:txBody>
      </p:sp>
      <p:pic>
        <p:nvPicPr>
          <p:cNvPr id="1267" name="DDA method.pdf" descr="DDA method.pdf"/>
          <p:cNvPicPr>
            <a:picLocks noChangeAspect="1"/>
          </p:cNvPicPr>
          <p:nvPr/>
        </p:nvPicPr>
        <p:blipFill>
          <a:blip r:embed="rId3"/>
          <a:srcRect t="45983" r="79511" b="8348"/>
          <a:stretch>
            <a:fillRect/>
          </a:stretch>
        </p:blipFill>
        <p:spPr>
          <a:xfrm>
            <a:off x="5211561" y="3352067"/>
            <a:ext cx="12798091" cy="10043430"/>
          </a:xfrm>
          <a:prstGeom prst="rect">
            <a:avLst/>
          </a:prstGeom>
          <a:ln w="12700">
            <a:miter lim="400000"/>
          </a:ln>
        </p:spPr>
      </p:pic>
      <p:sp>
        <p:nvSpPr>
          <p:cNvPr id="1268" name="Rectangle"/>
          <p:cNvSpPr/>
          <p:nvPr/>
        </p:nvSpPr>
        <p:spPr>
          <a:xfrm>
            <a:off x="6244682" y="4848807"/>
            <a:ext cx="12001305" cy="8365394"/>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72" name="Image" descr="Image"/>
          <p:cNvPicPr>
            <a:picLocks noChangeAspect="1"/>
          </p:cNvPicPr>
          <p:nvPr/>
        </p:nvPicPr>
        <p:blipFill>
          <a:blip r:embed="rId3"/>
          <a:stretch>
            <a:fillRect/>
          </a:stretch>
        </p:blipFill>
        <p:spPr>
          <a:xfrm>
            <a:off x="751572" y="4037181"/>
            <a:ext cx="17076991" cy="9593320"/>
          </a:xfrm>
          <a:prstGeom prst="rect">
            <a:avLst/>
          </a:prstGeom>
          <a:ln w="12700">
            <a:miter lim="400000"/>
          </a:ln>
        </p:spPr>
      </p:pic>
      <p:sp>
        <p:nvSpPr>
          <p:cNvPr id="1273" name="“MS1” Scan…"/>
          <p:cNvSpPr txBox="1"/>
          <p:nvPr/>
        </p:nvSpPr>
        <p:spPr>
          <a:xfrm>
            <a:off x="18305265" y="6560074"/>
            <a:ext cx="5338590" cy="2609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marR="0" indent="0" defTabSz="821531">
              <a:lnSpc>
                <a:spcPct val="100000"/>
              </a:lnSpc>
              <a:spcBef>
                <a:spcPts val="500"/>
              </a:spcBef>
              <a:defRPr sz="5400" spc="0"/>
            </a:pPr>
            <a:r>
              <a:rPr dirty="0"/>
              <a:t>“MS1” Scan</a:t>
            </a:r>
          </a:p>
          <a:p>
            <a:pPr marR="0" indent="0" defTabSz="821531">
              <a:lnSpc>
                <a:spcPct val="100000"/>
              </a:lnSpc>
              <a:spcBef>
                <a:spcPts val="500"/>
              </a:spcBef>
              <a:defRPr sz="5400" spc="0"/>
            </a:pPr>
            <a:r>
              <a:rPr dirty="0"/>
              <a:t>“Precursor” Scan</a:t>
            </a:r>
          </a:p>
          <a:p>
            <a:pPr marR="0" indent="0" defTabSz="821531">
              <a:lnSpc>
                <a:spcPct val="100000"/>
              </a:lnSpc>
              <a:spcBef>
                <a:spcPts val="500"/>
              </a:spcBef>
              <a:defRPr sz="5400" spc="0"/>
            </a:pPr>
            <a:r>
              <a:rPr dirty="0"/>
              <a:t>“Full” Scan</a:t>
            </a:r>
          </a:p>
        </p:txBody>
      </p:sp>
      <p:sp>
        <p:nvSpPr>
          <p:cNvPr id="1274" name="Mass spectrometer data acquisition (DDA)"/>
          <p:cNvSpPr txBox="1">
            <a:spLocks noGrp="1"/>
          </p:cNvSpPr>
          <p:nvPr>
            <p:ph type="title"/>
          </p:nvPr>
        </p:nvSpPr>
        <p:spPr>
          <a:prstGeom prst="rect">
            <a:avLst/>
          </a:prstGeom>
        </p:spPr>
        <p:txBody>
          <a:bodyPr>
            <a:normAutofit fontScale="90000"/>
          </a:bodyPr>
          <a:lstStyle>
            <a:lvl1pPr indent="14178" defTabSz="1020840">
              <a:defRPr sz="7176"/>
            </a:lvl1pPr>
          </a:lstStyle>
          <a:p>
            <a:r>
              <a:t>Mass spectrometer data acquisition (DDA)</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4" name="Rectangle"/>
          <p:cNvSpPr/>
          <p:nvPr/>
        </p:nvSpPr>
        <p:spPr>
          <a:xfrm>
            <a:off x="6244682" y="8377577"/>
            <a:ext cx="12001305" cy="4836624"/>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1285" name="Mass spectrometer data acquisition (DDA)"/>
          <p:cNvSpPr txBox="1">
            <a:spLocks noGrp="1"/>
          </p:cNvSpPr>
          <p:nvPr>
            <p:ph type="title"/>
          </p:nvPr>
        </p:nvSpPr>
        <p:spPr>
          <a:prstGeom prst="rect">
            <a:avLst/>
          </a:prstGeom>
        </p:spPr>
        <p:txBody>
          <a:bodyPr>
            <a:normAutofit fontScale="90000"/>
          </a:bodyPr>
          <a:lstStyle>
            <a:lvl1pPr indent="14178" defTabSz="1020840">
              <a:defRPr sz="7176"/>
            </a:lvl1pPr>
          </a:lstStyle>
          <a:p>
            <a:r>
              <a:t>Mass spectrometer data acquisition (DDA)</a:t>
            </a:r>
          </a:p>
        </p:txBody>
      </p:sp>
      <p:pic>
        <p:nvPicPr>
          <p:cNvPr id="1286" name="DDA method.pdf" descr="DDA method.pdf"/>
          <p:cNvPicPr>
            <a:picLocks noChangeAspect="1"/>
          </p:cNvPicPr>
          <p:nvPr/>
        </p:nvPicPr>
        <p:blipFill>
          <a:blip r:embed="rId3"/>
          <a:srcRect t="45983" r="79511" b="8348"/>
          <a:stretch>
            <a:fillRect/>
          </a:stretch>
        </p:blipFill>
        <p:spPr>
          <a:xfrm>
            <a:off x="4355932" y="2237156"/>
            <a:ext cx="14211925" cy="11152951"/>
          </a:xfrm>
          <a:prstGeom prst="rect">
            <a:avLst/>
          </a:prstGeom>
          <a:ln w="12700">
            <a:miter lim="400000"/>
          </a:ln>
        </p:spPr>
      </p:pic>
      <p:sp>
        <p:nvSpPr>
          <p:cNvPr id="1287" name="Rectangle"/>
          <p:cNvSpPr/>
          <p:nvPr/>
        </p:nvSpPr>
        <p:spPr>
          <a:xfrm>
            <a:off x="5461326" y="7831201"/>
            <a:ext cx="13048445" cy="4836624"/>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2" name="Rectangle 1">
            <a:extLst>
              <a:ext uri="{FF2B5EF4-FFF2-40B4-BE49-F238E27FC236}">
                <a16:creationId xmlns:a16="http://schemas.microsoft.com/office/drawing/2014/main" id="{F2A93636-19BC-567F-C9F6-B33BD673BAA9}"/>
              </a:ext>
            </a:extLst>
          </p:cNvPr>
          <p:cNvSpPr/>
          <p:nvPr/>
        </p:nvSpPr>
        <p:spPr>
          <a:xfrm>
            <a:off x="5461326" y="3928110"/>
            <a:ext cx="12430434" cy="4430417"/>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object 9"/>
          <p:cNvSpPr txBox="1"/>
          <p:nvPr/>
        </p:nvSpPr>
        <p:spPr>
          <a:xfrm>
            <a:off x="4376686" y="11388692"/>
            <a:ext cx="15558493" cy="1966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0" indent="0" algn="ctr" defTabSz="821531">
              <a:lnSpc>
                <a:spcPct val="100000"/>
              </a:lnSpc>
              <a:spcBef>
                <a:spcPts val="1500"/>
              </a:spcBef>
              <a:defRPr sz="3600" spc="0"/>
            </a:pPr>
            <a:r>
              <a:rPr dirty="0"/>
              <a:t>URMC Mass Spectrometry Shared Resource Laboratory, </a:t>
            </a:r>
            <a:r>
              <a:rPr spc="-977" dirty="0"/>
              <a:t> </a:t>
            </a:r>
            <a:r>
              <a:rPr dirty="0"/>
              <a:t>KMRB</a:t>
            </a:r>
            <a:r>
              <a:rPr spc="-7" dirty="0"/>
              <a:t> </a:t>
            </a:r>
            <a:r>
              <a:rPr dirty="0"/>
              <a:t>G-9828</a:t>
            </a:r>
            <a:endParaRPr spc="7" dirty="0"/>
          </a:p>
          <a:p>
            <a:pPr marR="0" indent="0" algn="ctr" defTabSz="821531">
              <a:lnSpc>
                <a:spcPct val="100000"/>
              </a:lnSpc>
              <a:spcBef>
                <a:spcPts val="1500"/>
              </a:spcBef>
              <a:defRPr sz="3600" spc="0"/>
            </a:pPr>
            <a:r>
              <a:rPr dirty="0"/>
              <a:t>(585)</a:t>
            </a:r>
            <a:r>
              <a:rPr spc="-30" dirty="0"/>
              <a:t> </a:t>
            </a:r>
            <a:r>
              <a:rPr dirty="0"/>
              <a:t>275-0769</a:t>
            </a:r>
          </a:p>
          <a:p>
            <a:pPr marR="0" indent="0" algn="ctr" defTabSz="821531">
              <a:lnSpc>
                <a:spcPct val="100000"/>
              </a:lnSpc>
              <a:spcBef>
                <a:spcPts val="1500"/>
              </a:spcBef>
              <a:defRPr sz="3600" spc="0">
                <a:solidFill>
                  <a:srgbClr val="0433FF"/>
                </a:solidFill>
              </a:defRPr>
            </a:pPr>
            <a:r>
              <a:rPr dirty="0"/>
              <a:t>https://www.urmc.rochester.edu/research/mass-spectrometry.aspx</a:t>
            </a:r>
          </a:p>
        </p:txBody>
      </p:sp>
      <p:sp>
        <p:nvSpPr>
          <p:cNvPr id="191"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197"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t>Personnel</a:t>
            </a:r>
          </a:p>
        </p:txBody>
      </p:sp>
      <p:pic>
        <p:nvPicPr>
          <p:cNvPr id="198" name="KyleSwovick_0003.jpg" descr="KyleSwovick_0003.jpg"/>
          <p:cNvPicPr>
            <a:picLocks noChangeAspect="1"/>
          </p:cNvPicPr>
          <p:nvPr/>
        </p:nvPicPr>
        <p:blipFill>
          <a:blip r:embed="rId3"/>
          <a:srcRect l="5364" t="12976" r="17533" b="25466"/>
          <a:stretch>
            <a:fillRect/>
          </a:stretch>
        </p:blipFill>
        <p:spPr>
          <a:xfrm>
            <a:off x="19737910" y="3497509"/>
            <a:ext cx="3628922" cy="4345867"/>
          </a:xfrm>
          <a:prstGeom prst="rect">
            <a:avLst/>
          </a:prstGeom>
          <a:ln w="12700">
            <a:miter lim="400000"/>
          </a:ln>
        </p:spPr>
      </p:pic>
      <p:pic>
        <p:nvPicPr>
          <p:cNvPr id="199" name="KevinWelle_0021.jpg" descr="KevinWelle_0021.jpg"/>
          <p:cNvPicPr>
            <a:picLocks noChangeAspect="1"/>
          </p:cNvPicPr>
          <p:nvPr/>
        </p:nvPicPr>
        <p:blipFill>
          <a:blip r:embed="rId4"/>
          <a:srcRect l="21862" t="7910" r="8856" b="37753"/>
          <a:stretch>
            <a:fillRect/>
          </a:stretch>
        </p:blipFill>
        <p:spPr>
          <a:xfrm>
            <a:off x="7204878" y="3497509"/>
            <a:ext cx="3694024" cy="4345754"/>
          </a:xfrm>
          <a:prstGeom prst="rect">
            <a:avLst/>
          </a:prstGeom>
          <a:ln w="12700">
            <a:miter lim="400000"/>
          </a:ln>
        </p:spPr>
      </p:pic>
      <p:pic>
        <p:nvPicPr>
          <p:cNvPr id="200" name="JenniferHryhorenko_0008.jpg" descr="JenniferHryhorenko_0008.jpg"/>
          <p:cNvPicPr>
            <a:picLocks noChangeAspect="1"/>
          </p:cNvPicPr>
          <p:nvPr/>
        </p:nvPicPr>
        <p:blipFill>
          <a:blip r:embed="rId5"/>
          <a:srcRect l="17617" t="21328" r="17617" b="30595"/>
          <a:stretch>
            <a:fillRect/>
          </a:stretch>
        </p:blipFill>
        <p:spPr>
          <a:xfrm>
            <a:off x="13068566" y="3497509"/>
            <a:ext cx="3902834" cy="4345699"/>
          </a:xfrm>
          <a:prstGeom prst="rect">
            <a:avLst/>
          </a:prstGeom>
          <a:ln w="12700">
            <a:miter lim="400000"/>
          </a:ln>
        </p:spPr>
      </p:pic>
      <p:pic>
        <p:nvPicPr>
          <p:cNvPr id="201" name="Image" descr="Image"/>
          <p:cNvPicPr>
            <a:picLocks noChangeAspect="1"/>
          </p:cNvPicPr>
          <p:nvPr/>
        </p:nvPicPr>
        <p:blipFill>
          <a:blip r:embed="rId6"/>
          <a:srcRect l="22261" t="7449" r="23979" b="35058"/>
          <a:stretch>
            <a:fillRect/>
          </a:stretch>
        </p:blipFill>
        <p:spPr>
          <a:xfrm>
            <a:off x="554584" y="3497509"/>
            <a:ext cx="4099756" cy="4345870"/>
          </a:xfrm>
          <a:prstGeom prst="rect">
            <a:avLst/>
          </a:prstGeom>
          <a:ln w="12700">
            <a:miter lim="400000"/>
          </a:ln>
        </p:spPr>
      </p:pic>
      <p:sp>
        <p:nvSpPr>
          <p:cNvPr id="2" name="TextBox 1">
            <a:extLst>
              <a:ext uri="{FF2B5EF4-FFF2-40B4-BE49-F238E27FC236}">
                <a16:creationId xmlns:a16="http://schemas.microsoft.com/office/drawing/2014/main" id="{827B7801-3F65-3475-246E-32C487ACC012}"/>
              </a:ext>
            </a:extLst>
          </p:cNvPr>
          <p:cNvSpPr txBox="1"/>
          <p:nvPr/>
        </p:nvSpPr>
        <p:spPr>
          <a:xfrm>
            <a:off x="335280" y="8109286"/>
            <a:ext cx="6991518" cy="2449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2399526" indent="15411" algn="ctr" defTabSz="1109609" rtl="0" fontAlgn="auto" latinLnBrk="0" hangingPunct="0">
              <a:lnSpc>
                <a:spcPct val="107200"/>
              </a:lnSpc>
              <a:spcBef>
                <a:spcPts val="0"/>
              </a:spcBef>
              <a:spcAft>
                <a:spcPts val="0"/>
              </a:spcAft>
              <a:buClrTx/>
              <a:buSzTx/>
              <a:buFontTx/>
              <a:buNone/>
              <a:tabLst/>
            </a:pPr>
            <a:r>
              <a:rPr kumimoji="0" lang="en-US" sz="2800" b="0" i="0" u="none" strike="noStrike" cap="none" spc="-105" normalizeH="0" baseline="0" dirty="0" err="1">
                <a:ln>
                  <a:noFill/>
                </a:ln>
                <a:solidFill>
                  <a:srgbClr val="000000"/>
                </a:solidFill>
                <a:effectLst/>
                <a:uFillTx/>
                <a:latin typeface="+mj-lt"/>
                <a:ea typeface="+mj-ea"/>
                <a:cs typeface="+mj-cs"/>
                <a:sym typeface="Arial"/>
              </a:rPr>
              <a:t>Sina</a:t>
            </a:r>
            <a:r>
              <a:rPr kumimoji="0" lang="en-US" sz="2800" b="0" i="0" u="none" strike="noStrike" cap="none" spc="-105" normalizeH="0" baseline="0" dirty="0">
                <a:ln>
                  <a:noFill/>
                </a:ln>
                <a:solidFill>
                  <a:srgbClr val="000000"/>
                </a:solidFill>
                <a:effectLst/>
                <a:uFillTx/>
                <a:latin typeface="+mj-lt"/>
                <a:ea typeface="+mj-ea"/>
                <a:cs typeface="+mj-cs"/>
                <a:sym typeface="Arial"/>
              </a:rPr>
              <a:t> </a:t>
            </a:r>
            <a:r>
              <a:rPr kumimoji="0" lang="en-US" sz="2800" b="0" i="0" u="none" strike="noStrike" cap="none" spc="-105" normalizeH="0" baseline="0" dirty="0" err="1">
                <a:ln>
                  <a:noFill/>
                </a:ln>
                <a:solidFill>
                  <a:srgbClr val="000000"/>
                </a:solidFill>
                <a:effectLst/>
                <a:uFillTx/>
                <a:latin typeface="+mj-lt"/>
                <a:ea typeface="+mj-ea"/>
                <a:cs typeface="+mj-cs"/>
                <a:sym typeface="Arial"/>
              </a:rPr>
              <a:t>Ghaemmaghami</a:t>
            </a:r>
            <a:r>
              <a:rPr kumimoji="0" lang="en-US" sz="2800" b="0" i="0" u="none" strike="noStrike" cap="none" spc="-105" normalizeH="0" baseline="0" dirty="0">
                <a:ln>
                  <a:noFill/>
                </a:ln>
                <a:solidFill>
                  <a:srgbClr val="000000"/>
                </a:solidFill>
                <a:effectLst/>
                <a:uFillTx/>
                <a:latin typeface="+mj-lt"/>
                <a:ea typeface="+mj-ea"/>
                <a:cs typeface="+mj-cs"/>
                <a:sym typeface="Arial"/>
              </a:rPr>
              <a:t>, PhD</a:t>
            </a:r>
          </a:p>
          <a:p>
            <a:pPr marL="0" marR="2399526" indent="15411" algn="ctr" defTabSz="1109609" rtl="0" fontAlgn="auto" latinLnBrk="0" hangingPunct="0">
              <a:lnSpc>
                <a:spcPct val="107200"/>
              </a:lnSpc>
              <a:spcBef>
                <a:spcPts val="0"/>
              </a:spcBef>
              <a:spcAft>
                <a:spcPts val="0"/>
              </a:spcAft>
              <a:buClrTx/>
              <a:buSzTx/>
              <a:buFontTx/>
              <a:buNone/>
              <a:tabLst/>
            </a:pPr>
            <a:r>
              <a:rPr lang="en-US" sz="2800" dirty="0"/>
              <a:t>Scientific Director</a:t>
            </a:r>
          </a:p>
          <a:p>
            <a:pPr marL="0" marR="2399526" indent="15411" algn="ctr" defTabSz="1109609" rtl="0" fontAlgn="auto" latinLnBrk="0" hangingPunct="0">
              <a:lnSpc>
                <a:spcPct val="107200"/>
              </a:lnSpc>
              <a:spcBef>
                <a:spcPts val="0"/>
              </a:spcBef>
              <a:spcAft>
                <a:spcPts val="0"/>
              </a:spcAft>
              <a:buClrTx/>
              <a:buSzTx/>
              <a:buFontTx/>
              <a:buNone/>
              <a:tabLst/>
            </a:pPr>
            <a:r>
              <a:rPr kumimoji="0" lang="en-US" sz="2800" b="0" i="0" u="none" strike="noStrike" cap="none" spc="-105" normalizeH="0" baseline="0" dirty="0">
                <a:ln>
                  <a:noFill/>
                </a:ln>
                <a:solidFill>
                  <a:srgbClr val="000000"/>
                </a:solidFill>
                <a:effectLst/>
                <a:uFillTx/>
                <a:latin typeface="+mj-lt"/>
                <a:ea typeface="+mj-ea"/>
                <a:cs typeface="+mj-cs"/>
                <a:sym typeface="Arial"/>
              </a:rPr>
              <a:t>Professor (Biology)</a:t>
            </a:r>
          </a:p>
          <a:p>
            <a:pPr marL="0" marR="2399526" indent="15411" algn="ctr" defTabSz="1109609" rtl="0" fontAlgn="auto" latinLnBrk="0" hangingPunct="0">
              <a:lnSpc>
                <a:spcPct val="107200"/>
              </a:lnSpc>
              <a:spcBef>
                <a:spcPts val="0"/>
              </a:spcBef>
              <a:spcAft>
                <a:spcPts val="0"/>
              </a:spcAft>
              <a:buClrTx/>
              <a:buSzTx/>
              <a:buFontTx/>
              <a:buNone/>
              <a:tabLst/>
            </a:pPr>
            <a:r>
              <a:rPr kumimoji="0" lang="en-US" sz="2800" b="0" i="0" u="none" strike="noStrike" cap="none" spc="-105" normalizeH="0" baseline="0" dirty="0">
                <a:ln>
                  <a:noFill/>
                </a:ln>
                <a:solidFill>
                  <a:srgbClr val="000000"/>
                </a:solidFill>
                <a:effectLst/>
                <a:uFillTx/>
                <a:latin typeface="+mj-lt"/>
                <a:ea typeface="+mj-ea"/>
                <a:cs typeface="+mj-cs"/>
                <a:sym typeface="Arial"/>
              </a:rPr>
              <a:t>(585) 275-4829</a:t>
            </a:r>
          </a:p>
          <a:p>
            <a:pPr marL="0" marR="2399526" indent="15411" algn="ctr" defTabSz="1109609" rtl="0" fontAlgn="auto" latinLnBrk="0" hangingPunct="0">
              <a:lnSpc>
                <a:spcPct val="107200"/>
              </a:lnSpc>
              <a:spcBef>
                <a:spcPts val="0"/>
              </a:spcBef>
              <a:spcAft>
                <a:spcPts val="0"/>
              </a:spcAft>
              <a:buClrTx/>
              <a:buSzTx/>
              <a:buFontTx/>
              <a:buNone/>
              <a:tabLst/>
            </a:pPr>
            <a:r>
              <a:rPr lang="en-US" sz="2800" dirty="0"/>
              <a:t>sghaemma@ur.rochester.edu</a:t>
            </a:r>
            <a:endParaRPr kumimoji="0" lang="en-US" sz="2800" b="0" i="0" u="none" strike="noStrike" cap="none" spc="-105" normalizeH="0" baseline="0" dirty="0">
              <a:ln>
                <a:noFill/>
              </a:ln>
              <a:solidFill>
                <a:srgbClr val="000000"/>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7B40CF14-C705-4F5A-7B38-97E7E9362C96}"/>
              </a:ext>
            </a:extLst>
          </p:cNvPr>
          <p:cNvSpPr txBox="1"/>
          <p:nvPr/>
        </p:nvSpPr>
        <p:spPr>
          <a:xfrm>
            <a:off x="6202680" y="8109115"/>
            <a:ext cx="7635240" cy="198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2399526" indent="15411" algn="ctr" defTabSz="1109609" rtl="0" fontAlgn="auto" latinLnBrk="0" hangingPunct="0">
              <a:lnSpc>
                <a:spcPct val="107200"/>
              </a:lnSpc>
              <a:spcBef>
                <a:spcPts val="0"/>
              </a:spcBef>
              <a:spcAft>
                <a:spcPts val="0"/>
              </a:spcAft>
              <a:buClrTx/>
              <a:buSzTx/>
              <a:buFontTx/>
              <a:buNone/>
              <a:tabLst/>
            </a:pPr>
            <a:r>
              <a:rPr kumimoji="0" lang="en-US" sz="2800" b="0" i="0" u="none" strike="noStrike" cap="none" spc="-105" normalizeH="0" baseline="0" dirty="0">
                <a:ln>
                  <a:noFill/>
                </a:ln>
                <a:solidFill>
                  <a:srgbClr val="000000"/>
                </a:solidFill>
                <a:effectLst/>
                <a:uFillTx/>
                <a:latin typeface="+mj-lt"/>
                <a:ea typeface="+mj-ea"/>
                <a:cs typeface="+mj-cs"/>
                <a:sym typeface="Arial"/>
              </a:rPr>
              <a:t>Kevin </a:t>
            </a:r>
            <a:r>
              <a:rPr kumimoji="0" lang="en-US" sz="2800" b="0" i="0" u="none" strike="noStrike" cap="none" spc="-105" normalizeH="0" baseline="0" dirty="0" err="1">
                <a:ln>
                  <a:noFill/>
                </a:ln>
                <a:solidFill>
                  <a:srgbClr val="000000"/>
                </a:solidFill>
                <a:effectLst/>
                <a:uFillTx/>
                <a:latin typeface="+mj-lt"/>
                <a:ea typeface="+mj-ea"/>
                <a:cs typeface="+mj-cs"/>
                <a:sym typeface="Arial"/>
              </a:rPr>
              <a:t>Welle</a:t>
            </a:r>
            <a:endParaRPr kumimoji="0" lang="en-US" sz="2800" b="0" i="0" u="none" strike="noStrike" cap="none" spc="-105" normalizeH="0" baseline="0" dirty="0">
              <a:ln>
                <a:noFill/>
              </a:ln>
              <a:solidFill>
                <a:srgbClr val="000000"/>
              </a:solidFill>
              <a:effectLst/>
              <a:uFillTx/>
              <a:latin typeface="+mj-lt"/>
              <a:ea typeface="+mj-ea"/>
              <a:cs typeface="+mj-cs"/>
              <a:sym typeface="Arial"/>
            </a:endParaRPr>
          </a:p>
          <a:p>
            <a:pPr marL="0" marR="2399526" indent="15411" algn="ctr" defTabSz="1109609" rtl="0" fontAlgn="auto" latinLnBrk="0" hangingPunct="0">
              <a:lnSpc>
                <a:spcPct val="107200"/>
              </a:lnSpc>
              <a:spcBef>
                <a:spcPts val="0"/>
              </a:spcBef>
              <a:spcAft>
                <a:spcPts val="0"/>
              </a:spcAft>
              <a:buClrTx/>
              <a:buSzTx/>
              <a:buFontTx/>
              <a:buNone/>
              <a:tabLst/>
            </a:pPr>
            <a:r>
              <a:rPr lang="en-US" sz="2800" dirty="0"/>
              <a:t>Technical Director</a:t>
            </a:r>
          </a:p>
          <a:p>
            <a:pPr marL="0" marR="2399526" indent="15411" algn="ctr" defTabSz="1109609" rtl="0" fontAlgn="auto" latinLnBrk="0" hangingPunct="0">
              <a:lnSpc>
                <a:spcPct val="107200"/>
              </a:lnSpc>
              <a:spcBef>
                <a:spcPts val="0"/>
              </a:spcBef>
              <a:spcAft>
                <a:spcPts val="0"/>
              </a:spcAft>
              <a:buClrTx/>
              <a:buSzTx/>
              <a:buFontTx/>
              <a:buNone/>
              <a:tabLst/>
            </a:pPr>
            <a:r>
              <a:rPr kumimoji="0" lang="en-US" sz="2800" b="0" i="0" u="none" strike="noStrike" cap="none" spc="-105" normalizeH="0" baseline="0" dirty="0">
                <a:ln>
                  <a:noFill/>
                </a:ln>
                <a:solidFill>
                  <a:srgbClr val="000000"/>
                </a:solidFill>
                <a:effectLst/>
                <a:uFillTx/>
                <a:latin typeface="+mj-lt"/>
                <a:ea typeface="+mj-ea"/>
                <a:cs typeface="+mj-cs"/>
                <a:sym typeface="Arial"/>
              </a:rPr>
              <a:t>(585) 275-0769</a:t>
            </a:r>
          </a:p>
          <a:p>
            <a:pPr marL="0" marR="2399526" indent="15411" algn="ctr" defTabSz="1109609" rtl="0" fontAlgn="auto" latinLnBrk="0" hangingPunct="0">
              <a:lnSpc>
                <a:spcPct val="107200"/>
              </a:lnSpc>
              <a:spcBef>
                <a:spcPts val="0"/>
              </a:spcBef>
              <a:spcAft>
                <a:spcPts val="0"/>
              </a:spcAft>
              <a:buClrTx/>
              <a:buSzTx/>
              <a:buFontTx/>
              <a:buNone/>
              <a:tabLst/>
            </a:pPr>
            <a:r>
              <a:rPr lang="en-US" sz="2800" dirty="0"/>
              <a:t>Kevin_welle@urmc.rochester.edu</a:t>
            </a:r>
            <a:endParaRPr kumimoji="0" lang="en-US" sz="2800" b="0" i="0" u="none" strike="noStrike" cap="none" spc="-105" normalizeH="0" baseline="0" dirty="0">
              <a:ln>
                <a:noFill/>
              </a:ln>
              <a:solidFill>
                <a:srgbClr val="000000"/>
              </a:solidFill>
              <a:effectLst/>
              <a:uFillTx/>
              <a:latin typeface="+mj-lt"/>
              <a:ea typeface="+mj-ea"/>
              <a:cs typeface="+mj-cs"/>
              <a:sym typeface="Arial"/>
            </a:endParaRPr>
          </a:p>
        </p:txBody>
      </p:sp>
      <p:sp>
        <p:nvSpPr>
          <p:cNvPr id="5" name="TextBox 4">
            <a:extLst>
              <a:ext uri="{FF2B5EF4-FFF2-40B4-BE49-F238E27FC236}">
                <a16:creationId xmlns:a16="http://schemas.microsoft.com/office/drawing/2014/main" id="{D37CB548-71FC-216F-07F7-F482C2E90298}"/>
              </a:ext>
            </a:extLst>
          </p:cNvPr>
          <p:cNvSpPr txBox="1"/>
          <p:nvPr/>
        </p:nvSpPr>
        <p:spPr>
          <a:xfrm>
            <a:off x="11689080" y="8109115"/>
            <a:ext cx="9311640" cy="198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2399526" indent="15411" algn="ctr" defTabSz="1109609" rtl="0" fontAlgn="auto" latinLnBrk="0" hangingPunct="0">
              <a:lnSpc>
                <a:spcPct val="107200"/>
              </a:lnSpc>
              <a:spcBef>
                <a:spcPts val="0"/>
              </a:spcBef>
              <a:spcAft>
                <a:spcPts val="0"/>
              </a:spcAft>
              <a:buClrTx/>
              <a:buSzTx/>
              <a:buFontTx/>
              <a:buNone/>
              <a:tabLst/>
            </a:pPr>
            <a:r>
              <a:rPr kumimoji="0" lang="en-US" sz="2800" b="0" i="0" u="none" strike="noStrike" cap="none" spc="-105" normalizeH="0" baseline="0" dirty="0">
                <a:ln>
                  <a:noFill/>
                </a:ln>
                <a:solidFill>
                  <a:srgbClr val="000000"/>
                </a:solidFill>
                <a:effectLst/>
                <a:uFillTx/>
                <a:latin typeface="+mj-lt"/>
                <a:ea typeface="+mj-ea"/>
                <a:cs typeface="+mj-cs"/>
                <a:sym typeface="Arial"/>
              </a:rPr>
              <a:t>Jennifer </a:t>
            </a:r>
            <a:r>
              <a:rPr kumimoji="0" lang="en-US" sz="2800" b="0" i="0" u="none" strike="noStrike" cap="none" spc="-105" normalizeH="0" baseline="0" dirty="0" err="1">
                <a:ln>
                  <a:noFill/>
                </a:ln>
                <a:solidFill>
                  <a:srgbClr val="000000"/>
                </a:solidFill>
                <a:effectLst/>
                <a:uFillTx/>
                <a:latin typeface="+mj-lt"/>
                <a:ea typeface="+mj-ea"/>
                <a:cs typeface="+mj-cs"/>
                <a:sym typeface="Arial"/>
              </a:rPr>
              <a:t>Hryhorenko</a:t>
            </a:r>
            <a:endParaRPr kumimoji="0" lang="en-US" sz="2800" b="0" i="0" u="none" strike="noStrike" cap="none" spc="-105" normalizeH="0" baseline="0" dirty="0">
              <a:ln>
                <a:noFill/>
              </a:ln>
              <a:solidFill>
                <a:srgbClr val="000000"/>
              </a:solidFill>
              <a:effectLst/>
              <a:uFillTx/>
              <a:latin typeface="+mj-lt"/>
              <a:ea typeface="+mj-ea"/>
              <a:cs typeface="+mj-cs"/>
              <a:sym typeface="Arial"/>
            </a:endParaRPr>
          </a:p>
          <a:p>
            <a:pPr marL="0" marR="2399526" indent="15411" algn="ctr" defTabSz="1109609" rtl="0" fontAlgn="auto" latinLnBrk="0" hangingPunct="0">
              <a:lnSpc>
                <a:spcPct val="107200"/>
              </a:lnSpc>
              <a:spcBef>
                <a:spcPts val="0"/>
              </a:spcBef>
              <a:spcAft>
                <a:spcPts val="0"/>
              </a:spcAft>
              <a:buClrTx/>
              <a:buSzTx/>
              <a:buFontTx/>
              <a:buNone/>
              <a:tabLst/>
            </a:pPr>
            <a:r>
              <a:rPr lang="en-US" sz="2800" dirty="0"/>
              <a:t>Technical Associate</a:t>
            </a:r>
          </a:p>
          <a:p>
            <a:pPr marL="0" marR="2399526" indent="15411" algn="ctr" defTabSz="1109609" rtl="0" fontAlgn="auto" latinLnBrk="0" hangingPunct="0">
              <a:lnSpc>
                <a:spcPct val="107200"/>
              </a:lnSpc>
              <a:spcBef>
                <a:spcPts val="0"/>
              </a:spcBef>
              <a:spcAft>
                <a:spcPts val="0"/>
              </a:spcAft>
              <a:buClrTx/>
              <a:buSzTx/>
              <a:buFontTx/>
              <a:buNone/>
              <a:tabLst/>
            </a:pPr>
            <a:r>
              <a:rPr kumimoji="0" lang="en-US" sz="2800" b="0" i="0" u="none" strike="noStrike" cap="none" spc="-105" normalizeH="0" baseline="0" dirty="0">
                <a:ln>
                  <a:noFill/>
                </a:ln>
                <a:solidFill>
                  <a:srgbClr val="000000"/>
                </a:solidFill>
                <a:effectLst/>
                <a:uFillTx/>
                <a:latin typeface="+mj-lt"/>
                <a:ea typeface="+mj-ea"/>
                <a:cs typeface="+mj-cs"/>
                <a:sym typeface="Arial"/>
              </a:rPr>
              <a:t>(585) 275-0769</a:t>
            </a:r>
          </a:p>
          <a:p>
            <a:pPr marL="0" marR="2399526" indent="15411" algn="ctr" defTabSz="1109609" rtl="0" fontAlgn="auto" latinLnBrk="0" hangingPunct="0">
              <a:lnSpc>
                <a:spcPct val="107200"/>
              </a:lnSpc>
              <a:spcBef>
                <a:spcPts val="0"/>
              </a:spcBef>
              <a:spcAft>
                <a:spcPts val="0"/>
              </a:spcAft>
              <a:buClrTx/>
              <a:buSzTx/>
              <a:buFontTx/>
              <a:buNone/>
              <a:tabLst/>
            </a:pPr>
            <a:r>
              <a:rPr kumimoji="0" lang="en-US" sz="2800" b="0" i="0" u="none" strike="noStrike" cap="none" spc="-105" normalizeH="0" baseline="0" dirty="0" err="1">
                <a:ln>
                  <a:noFill/>
                </a:ln>
                <a:solidFill>
                  <a:srgbClr val="000000"/>
                </a:solidFill>
                <a:effectLst/>
                <a:uFillTx/>
                <a:latin typeface="+mj-lt"/>
                <a:ea typeface="+mj-ea"/>
                <a:cs typeface="+mj-cs"/>
                <a:sym typeface="Arial"/>
              </a:rPr>
              <a:t>Jennifer</a:t>
            </a:r>
            <a:r>
              <a:rPr lang="en-US" sz="2800" dirty="0" err="1"/>
              <a:t>_h</a:t>
            </a:r>
            <a:r>
              <a:rPr kumimoji="0" lang="en-US" sz="2800" b="0" i="0" u="none" strike="noStrike" cap="none" spc="-105" normalizeH="0" baseline="0" dirty="0" err="1">
                <a:ln>
                  <a:noFill/>
                </a:ln>
                <a:solidFill>
                  <a:srgbClr val="000000"/>
                </a:solidFill>
                <a:effectLst/>
                <a:uFillTx/>
                <a:latin typeface="+mj-lt"/>
                <a:ea typeface="+mj-ea"/>
                <a:cs typeface="+mj-cs"/>
                <a:sym typeface="Arial"/>
              </a:rPr>
              <a:t>ryhorenko</a:t>
            </a:r>
            <a:r>
              <a:rPr kumimoji="0" lang="en-US" sz="2800" b="0" i="0" u="none" strike="noStrike" cap="none" spc="-105" normalizeH="0" baseline="0" dirty="0">
                <a:ln>
                  <a:noFill/>
                </a:ln>
                <a:solidFill>
                  <a:srgbClr val="000000"/>
                </a:solidFill>
                <a:effectLst/>
                <a:uFillTx/>
                <a:latin typeface="+mj-lt"/>
                <a:ea typeface="+mj-ea"/>
                <a:cs typeface="+mj-cs"/>
                <a:sym typeface="Arial"/>
              </a:rPr>
              <a:t> </a:t>
            </a:r>
            <a:r>
              <a:rPr lang="en-US" sz="2800" dirty="0"/>
              <a:t>@urmc.rochester.edu</a:t>
            </a:r>
            <a:endParaRPr kumimoji="0" lang="en-US" sz="2800" b="0" i="0" u="none" strike="noStrike" cap="none" spc="-105" normalizeH="0" baseline="0" dirty="0">
              <a:ln>
                <a:noFill/>
              </a:ln>
              <a:solidFill>
                <a:srgbClr val="000000"/>
              </a:solidFill>
              <a:effectLst/>
              <a:uFillTx/>
              <a:latin typeface="+mj-lt"/>
              <a:ea typeface="+mj-ea"/>
              <a:cs typeface="+mj-cs"/>
              <a:sym typeface="Arial"/>
            </a:endParaRPr>
          </a:p>
        </p:txBody>
      </p:sp>
      <p:sp>
        <p:nvSpPr>
          <p:cNvPr id="6" name="TextBox 5">
            <a:extLst>
              <a:ext uri="{FF2B5EF4-FFF2-40B4-BE49-F238E27FC236}">
                <a16:creationId xmlns:a16="http://schemas.microsoft.com/office/drawing/2014/main" id="{51158F55-BF54-FCA7-1A02-F069D61A47DA}"/>
              </a:ext>
            </a:extLst>
          </p:cNvPr>
          <p:cNvSpPr txBox="1"/>
          <p:nvPr/>
        </p:nvSpPr>
        <p:spPr>
          <a:xfrm>
            <a:off x="18547256" y="8109286"/>
            <a:ext cx="8286918" cy="2449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2399526" indent="15411" algn="ctr" defTabSz="1109609" rtl="0" fontAlgn="auto" latinLnBrk="0" hangingPunct="0">
              <a:lnSpc>
                <a:spcPct val="107200"/>
              </a:lnSpc>
              <a:spcBef>
                <a:spcPts val="0"/>
              </a:spcBef>
              <a:spcAft>
                <a:spcPts val="0"/>
              </a:spcAft>
              <a:buClrTx/>
              <a:buSzTx/>
              <a:buFontTx/>
              <a:buNone/>
              <a:tabLst/>
            </a:pPr>
            <a:r>
              <a:rPr kumimoji="0" lang="en-US" sz="2800" b="0" i="0" u="none" strike="noStrike" cap="none" spc="-105" normalizeH="0" baseline="0" dirty="0">
                <a:ln>
                  <a:noFill/>
                </a:ln>
                <a:solidFill>
                  <a:srgbClr val="000000"/>
                </a:solidFill>
                <a:effectLst/>
                <a:uFillTx/>
                <a:latin typeface="+mj-lt"/>
                <a:ea typeface="+mj-ea"/>
                <a:cs typeface="+mj-cs"/>
                <a:sym typeface="Arial"/>
              </a:rPr>
              <a:t>Kyle Swovick, PhD</a:t>
            </a:r>
          </a:p>
          <a:p>
            <a:pPr marL="0" marR="2399526" indent="15411" algn="ctr" defTabSz="1109609" rtl="0" fontAlgn="auto" latinLnBrk="0" hangingPunct="0">
              <a:lnSpc>
                <a:spcPct val="107200"/>
              </a:lnSpc>
              <a:spcBef>
                <a:spcPts val="0"/>
              </a:spcBef>
              <a:spcAft>
                <a:spcPts val="0"/>
              </a:spcAft>
              <a:buClrTx/>
              <a:buSzTx/>
              <a:buFontTx/>
              <a:buNone/>
              <a:tabLst/>
            </a:pPr>
            <a:r>
              <a:rPr lang="en-US" sz="2800" dirty="0"/>
              <a:t>Director of Assay Development</a:t>
            </a:r>
          </a:p>
          <a:p>
            <a:pPr marL="0" marR="2399526" indent="15411" algn="ctr" defTabSz="1109609" rtl="0" fontAlgn="auto" latinLnBrk="0" hangingPunct="0">
              <a:lnSpc>
                <a:spcPct val="107200"/>
              </a:lnSpc>
              <a:spcBef>
                <a:spcPts val="0"/>
              </a:spcBef>
              <a:spcAft>
                <a:spcPts val="0"/>
              </a:spcAft>
              <a:buClrTx/>
              <a:buSzTx/>
              <a:buFontTx/>
              <a:buNone/>
              <a:tabLst/>
            </a:pPr>
            <a:r>
              <a:rPr kumimoji="0" lang="en-US" sz="2800" b="0" i="0" u="none" strike="noStrike" cap="none" spc="-105" normalizeH="0" baseline="0" dirty="0">
                <a:ln>
                  <a:noFill/>
                </a:ln>
                <a:solidFill>
                  <a:srgbClr val="000000"/>
                </a:solidFill>
                <a:effectLst/>
                <a:uFillTx/>
                <a:latin typeface="+mj-lt"/>
                <a:ea typeface="+mj-ea"/>
                <a:cs typeface="+mj-cs"/>
                <a:sym typeface="Arial"/>
              </a:rPr>
              <a:t>Associate (Biochemistry &amp; Biophysics)</a:t>
            </a:r>
          </a:p>
          <a:p>
            <a:pPr marL="0" marR="2399526" indent="15411" algn="ctr" defTabSz="1109609" rtl="0" fontAlgn="auto" latinLnBrk="0" hangingPunct="0">
              <a:lnSpc>
                <a:spcPct val="107200"/>
              </a:lnSpc>
              <a:spcBef>
                <a:spcPts val="0"/>
              </a:spcBef>
              <a:spcAft>
                <a:spcPts val="0"/>
              </a:spcAft>
              <a:buClrTx/>
              <a:buSzTx/>
              <a:buFontTx/>
              <a:buNone/>
              <a:tabLst/>
            </a:pPr>
            <a:r>
              <a:rPr kumimoji="0" lang="en-US" sz="2800" b="0" i="0" u="none" strike="noStrike" cap="none" spc="-105" normalizeH="0" baseline="0" dirty="0">
                <a:ln>
                  <a:noFill/>
                </a:ln>
                <a:solidFill>
                  <a:srgbClr val="000000"/>
                </a:solidFill>
                <a:effectLst/>
                <a:uFillTx/>
                <a:latin typeface="+mj-lt"/>
                <a:ea typeface="+mj-ea"/>
                <a:cs typeface="+mj-cs"/>
                <a:sym typeface="Arial"/>
              </a:rPr>
              <a:t>(585) 275-4829</a:t>
            </a:r>
          </a:p>
          <a:p>
            <a:pPr marL="0" marR="2399526" indent="15411" algn="ctr" defTabSz="1109609" rtl="0" fontAlgn="auto" latinLnBrk="0" hangingPunct="0">
              <a:lnSpc>
                <a:spcPct val="107200"/>
              </a:lnSpc>
              <a:spcBef>
                <a:spcPts val="0"/>
              </a:spcBef>
              <a:spcAft>
                <a:spcPts val="0"/>
              </a:spcAft>
              <a:buClrTx/>
              <a:buSzTx/>
              <a:buFontTx/>
              <a:buNone/>
              <a:tabLst/>
            </a:pPr>
            <a:r>
              <a:rPr lang="en-US" sz="2800" dirty="0"/>
              <a:t>Kyle_swovick@urmc.rochester.edu</a:t>
            </a:r>
            <a:endParaRPr kumimoji="0" lang="en-US" sz="2800" b="0" i="0" u="none" strike="noStrike" cap="none" spc="-105" normalizeH="0" baseline="0" dirty="0">
              <a:ln>
                <a:noFill/>
              </a:ln>
              <a:solidFill>
                <a:srgbClr val="000000"/>
              </a:solidFill>
              <a:effectLst/>
              <a:uFillTx/>
              <a:latin typeface="+mj-lt"/>
              <a:ea typeface="+mj-ea"/>
              <a:cs typeface="+mj-cs"/>
              <a:sym typeface="Aria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1" name="“MS2” Scan…"/>
          <p:cNvSpPr txBox="1"/>
          <p:nvPr/>
        </p:nvSpPr>
        <p:spPr>
          <a:xfrm>
            <a:off x="16864965" y="10775219"/>
            <a:ext cx="3014007" cy="1057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marR="0" indent="0" defTabSz="821531">
              <a:lnSpc>
                <a:spcPct val="100000"/>
              </a:lnSpc>
              <a:spcBef>
                <a:spcPts val="500"/>
              </a:spcBef>
              <a:defRPr sz="3000" spc="0"/>
            </a:pPr>
            <a:r>
              <a:t>“MS2” Scan</a:t>
            </a:r>
          </a:p>
          <a:p>
            <a:pPr marR="0" indent="0" defTabSz="821531">
              <a:lnSpc>
                <a:spcPct val="100000"/>
              </a:lnSpc>
              <a:spcBef>
                <a:spcPts val="500"/>
              </a:spcBef>
              <a:defRPr sz="3000" spc="0"/>
            </a:pPr>
            <a:r>
              <a:t>“Fragment” Scan</a:t>
            </a:r>
          </a:p>
        </p:txBody>
      </p:sp>
      <p:pic>
        <p:nvPicPr>
          <p:cNvPr id="1292" name="Image" descr="Image"/>
          <p:cNvPicPr>
            <a:picLocks noChangeAspect="1"/>
          </p:cNvPicPr>
          <p:nvPr/>
        </p:nvPicPr>
        <p:blipFill>
          <a:blip r:embed="rId3"/>
          <a:stretch>
            <a:fillRect/>
          </a:stretch>
        </p:blipFill>
        <p:spPr>
          <a:xfrm>
            <a:off x="7446233" y="2796256"/>
            <a:ext cx="9419400" cy="10748249"/>
          </a:xfrm>
          <a:prstGeom prst="rect">
            <a:avLst/>
          </a:prstGeom>
          <a:ln w="12700">
            <a:miter lim="400000"/>
          </a:ln>
        </p:spPr>
      </p:pic>
      <p:sp>
        <p:nvSpPr>
          <p:cNvPr id="1293" name="Mass spectrometer data acquisition (DDA)"/>
          <p:cNvSpPr txBox="1">
            <a:spLocks noGrp="1"/>
          </p:cNvSpPr>
          <p:nvPr>
            <p:ph type="title"/>
          </p:nvPr>
        </p:nvSpPr>
        <p:spPr>
          <a:prstGeom prst="rect">
            <a:avLst/>
          </a:prstGeom>
        </p:spPr>
        <p:txBody>
          <a:bodyPr>
            <a:normAutofit fontScale="90000"/>
          </a:bodyPr>
          <a:lstStyle>
            <a:lvl1pPr indent="14178" defTabSz="1020840">
              <a:defRPr sz="7176"/>
            </a:lvl1pPr>
          </a:lstStyle>
          <a:p>
            <a:r>
              <a:t>Mass spectrometer data acquisition (DDA)</a:t>
            </a:r>
          </a:p>
        </p:txBody>
      </p:sp>
      <p:sp>
        <p:nvSpPr>
          <p:cNvPr id="7" name="Rectangle 6">
            <a:extLst>
              <a:ext uri="{FF2B5EF4-FFF2-40B4-BE49-F238E27FC236}">
                <a16:creationId xmlns:a16="http://schemas.microsoft.com/office/drawing/2014/main" id="{EF8058D2-56F3-CC5B-C34B-207938724261}"/>
              </a:ext>
            </a:extLst>
          </p:cNvPr>
          <p:cNvSpPr/>
          <p:nvPr/>
        </p:nvSpPr>
        <p:spPr>
          <a:xfrm>
            <a:off x="8350737" y="8924220"/>
            <a:ext cx="8894445" cy="4552905"/>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12" name="Group 11">
            <a:extLst>
              <a:ext uri="{FF2B5EF4-FFF2-40B4-BE49-F238E27FC236}">
                <a16:creationId xmlns:a16="http://schemas.microsoft.com/office/drawing/2014/main" id="{7EA1BDBE-6E8B-590F-542D-F2FF93FA74B3}"/>
              </a:ext>
            </a:extLst>
          </p:cNvPr>
          <p:cNvGrpSpPr/>
          <p:nvPr/>
        </p:nvGrpSpPr>
        <p:grpSpPr>
          <a:xfrm>
            <a:off x="8857542" y="8438672"/>
            <a:ext cx="6132866" cy="1064597"/>
            <a:chOff x="8870348" y="8438672"/>
            <a:chExt cx="6239780" cy="1064597"/>
          </a:xfrm>
        </p:grpSpPr>
        <p:sp>
          <p:nvSpPr>
            <p:cNvPr id="10" name="Rectangle 9">
              <a:extLst>
                <a:ext uri="{FF2B5EF4-FFF2-40B4-BE49-F238E27FC236}">
                  <a16:creationId xmlns:a16="http://schemas.microsoft.com/office/drawing/2014/main" id="{6230F1E4-A0F8-8AD8-59DE-FB44EFBAF867}"/>
                </a:ext>
              </a:extLst>
            </p:cNvPr>
            <p:cNvSpPr/>
            <p:nvPr/>
          </p:nvSpPr>
          <p:spPr>
            <a:xfrm>
              <a:off x="8870348" y="8438672"/>
              <a:ext cx="807052" cy="942677"/>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C1662893-936F-3636-3DCC-9C9074BD8072}"/>
                </a:ext>
              </a:extLst>
            </p:cNvPr>
            <p:cNvSpPr/>
            <p:nvPr/>
          </p:nvSpPr>
          <p:spPr>
            <a:xfrm>
              <a:off x="14303076" y="8560592"/>
              <a:ext cx="807052" cy="942677"/>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17" name="Group 16">
            <a:extLst>
              <a:ext uri="{FF2B5EF4-FFF2-40B4-BE49-F238E27FC236}">
                <a16:creationId xmlns:a16="http://schemas.microsoft.com/office/drawing/2014/main" id="{E5C545B4-C40B-5FF1-01F0-37E20ABEA02D}"/>
              </a:ext>
            </a:extLst>
          </p:cNvPr>
          <p:cNvGrpSpPr/>
          <p:nvPr/>
        </p:nvGrpSpPr>
        <p:grpSpPr>
          <a:xfrm>
            <a:off x="10702590" y="5969412"/>
            <a:ext cx="5325743" cy="3015458"/>
            <a:chOff x="10752457" y="5976142"/>
            <a:chExt cx="5325743" cy="3015458"/>
          </a:xfrm>
        </p:grpSpPr>
        <p:sp>
          <p:nvSpPr>
            <p:cNvPr id="14" name="Rectangle 13">
              <a:extLst>
                <a:ext uri="{FF2B5EF4-FFF2-40B4-BE49-F238E27FC236}">
                  <a16:creationId xmlns:a16="http://schemas.microsoft.com/office/drawing/2014/main" id="{C314DC5E-C059-13C3-1D7E-45BE0903EA2B}"/>
                </a:ext>
              </a:extLst>
            </p:cNvPr>
            <p:cNvSpPr/>
            <p:nvPr/>
          </p:nvSpPr>
          <p:spPr>
            <a:xfrm>
              <a:off x="11856720" y="6979920"/>
              <a:ext cx="4221480" cy="2011680"/>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80BA7579-CB73-3EEA-635A-268FA13DD034}"/>
                </a:ext>
              </a:extLst>
            </p:cNvPr>
            <p:cNvSpPr/>
            <p:nvPr/>
          </p:nvSpPr>
          <p:spPr>
            <a:xfrm>
              <a:off x="12930507" y="6049802"/>
              <a:ext cx="1133473" cy="949168"/>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Rectangle 15">
              <a:extLst>
                <a:ext uri="{FF2B5EF4-FFF2-40B4-BE49-F238E27FC236}">
                  <a16:creationId xmlns:a16="http://schemas.microsoft.com/office/drawing/2014/main" id="{A96EE7FF-9EE4-2BB5-81A4-BEDB9AEB9FC6}"/>
                </a:ext>
              </a:extLst>
            </p:cNvPr>
            <p:cNvSpPr/>
            <p:nvPr/>
          </p:nvSpPr>
          <p:spPr>
            <a:xfrm>
              <a:off x="10752457" y="5976142"/>
              <a:ext cx="1580197" cy="1406368"/>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18" name="Rectangle 17">
            <a:extLst>
              <a:ext uri="{FF2B5EF4-FFF2-40B4-BE49-F238E27FC236}">
                <a16:creationId xmlns:a16="http://schemas.microsoft.com/office/drawing/2014/main" id="{0578C77F-F219-DBEB-13B3-87BB0671CB74}"/>
              </a:ext>
            </a:extLst>
          </p:cNvPr>
          <p:cNvSpPr/>
          <p:nvPr/>
        </p:nvSpPr>
        <p:spPr>
          <a:xfrm>
            <a:off x="16697234" y="10136777"/>
            <a:ext cx="4221480" cy="2011680"/>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97" name="Image" descr="Image"/>
          <p:cNvPicPr>
            <a:picLocks noChangeAspect="1"/>
          </p:cNvPicPr>
          <p:nvPr/>
        </p:nvPicPr>
        <p:blipFill>
          <a:blip r:embed="rId3"/>
          <a:stretch>
            <a:fillRect/>
          </a:stretch>
        </p:blipFill>
        <p:spPr>
          <a:xfrm>
            <a:off x="653236" y="4953013"/>
            <a:ext cx="23005394" cy="6552156"/>
          </a:xfrm>
          <a:prstGeom prst="rect">
            <a:avLst/>
          </a:prstGeom>
          <a:ln w="12700">
            <a:miter lim="400000"/>
          </a:ln>
        </p:spPr>
      </p:pic>
      <p:sp>
        <p:nvSpPr>
          <p:cNvPr id="1298" name="Mass spectrometer data acquisition (DDA)"/>
          <p:cNvSpPr txBox="1">
            <a:spLocks noGrp="1"/>
          </p:cNvSpPr>
          <p:nvPr>
            <p:ph type="title"/>
          </p:nvPr>
        </p:nvSpPr>
        <p:spPr>
          <a:prstGeom prst="rect">
            <a:avLst/>
          </a:prstGeom>
        </p:spPr>
        <p:txBody>
          <a:bodyPr>
            <a:normAutofit fontScale="90000"/>
          </a:bodyPr>
          <a:lstStyle>
            <a:lvl1pPr indent="14178" defTabSz="1020840">
              <a:defRPr sz="7176"/>
            </a:lvl1pPr>
          </a:lstStyle>
          <a:p>
            <a:r>
              <a:t>Mass spectrometer data acquisition (DDA)</a:t>
            </a:r>
          </a:p>
        </p:txBody>
      </p:sp>
      <p:sp>
        <p:nvSpPr>
          <p:cNvPr id="2" name="Rectangle 1">
            <a:extLst>
              <a:ext uri="{FF2B5EF4-FFF2-40B4-BE49-F238E27FC236}">
                <a16:creationId xmlns:a16="http://schemas.microsoft.com/office/drawing/2014/main" id="{8F8611EB-1397-2111-2E1A-3F884FD172F7}"/>
              </a:ext>
            </a:extLst>
          </p:cNvPr>
          <p:cNvSpPr/>
          <p:nvPr/>
        </p:nvSpPr>
        <p:spPr>
          <a:xfrm>
            <a:off x="9951720" y="5029200"/>
            <a:ext cx="4053840" cy="3489960"/>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Rectangle 2">
            <a:extLst>
              <a:ext uri="{FF2B5EF4-FFF2-40B4-BE49-F238E27FC236}">
                <a16:creationId xmlns:a16="http://schemas.microsoft.com/office/drawing/2014/main" id="{B4E4FD36-3947-97C0-A27E-838D87748F16}"/>
              </a:ext>
            </a:extLst>
          </p:cNvPr>
          <p:cNvSpPr/>
          <p:nvPr/>
        </p:nvSpPr>
        <p:spPr>
          <a:xfrm>
            <a:off x="14005560" y="5029200"/>
            <a:ext cx="10241280" cy="6781800"/>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68" name="Group"/>
          <p:cNvGrpSpPr/>
          <p:nvPr/>
        </p:nvGrpSpPr>
        <p:grpSpPr>
          <a:xfrm>
            <a:off x="21293247" y="118785"/>
            <a:ext cx="2964014" cy="980138"/>
            <a:chOff x="0" y="0"/>
            <a:chExt cx="2964012" cy="980137"/>
          </a:xfrm>
        </p:grpSpPr>
        <p:pic>
          <p:nvPicPr>
            <p:cNvPr id="1566" name="image.png" descr="image.png"/>
            <p:cNvPicPr>
              <a:picLocks noChangeAspect="1"/>
            </p:cNvPicPr>
            <p:nvPr/>
          </p:nvPicPr>
          <p:blipFill>
            <a:blip r:embed="rId3"/>
            <a:srcRect l="755" t="21951" r="58673" b="13019"/>
            <a:stretch>
              <a:fillRect/>
            </a:stretch>
          </p:blipFill>
          <p:spPr>
            <a:xfrm>
              <a:off x="29384" y="0"/>
              <a:ext cx="2905058" cy="657087"/>
            </a:xfrm>
            <a:prstGeom prst="rect">
              <a:avLst/>
            </a:prstGeom>
            <a:ln w="12700" cap="flat">
              <a:noFill/>
              <a:miter lim="400000"/>
            </a:ln>
            <a:effectLst/>
          </p:spPr>
        </p:pic>
        <p:pic>
          <p:nvPicPr>
            <p:cNvPr id="1567" name="image.png" descr="image.png"/>
            <p:cNvPicPr>
              <a:picLocks noChangeAspect="1"/>
            </p:cNvPicPr>
            <p:nvPr/>
          </p:nvPicPr>
          <p:blipFill>
            <a:blip r:embed="rId3"/>
            <a:srcRect l="58605" t="42052" b="28455"/>
            <a:stretch>
              <a:fillRect/>
            </a:stretch>
          </p:blipFill>
          <p:spPr>
            <a:xfrm>
              <a:off x="0" y="682135"/>
              <a:ext cx="2964013" cy="298003"/>
            </a:xfrm>
            <a:prstGeom prst="rect">
              <a:avLst/>
            </a:prstGeom>
            <a:ln w="12700" cap="flat">
              <a:noFill/>
              <a:miter lim="400000"/>
            </a:ln>
            <a:effectLst/>
          </p:spPr>
        </p:pic>
      </p:grpSp>
      <p:sp>
        <p:nvSpPr>
          <p:cNvPr id="1569"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1570"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R="0" indent="15411" algn="ctr">
              <a:lnSpc>
                <a:spcPct val="100000"/>
              </a:lnSpc>
              <a:defRPr sz="7800" spc="0"/>
            </a:lvl1pPr>
          </a:lstStyle>
          <a:p>
            <a:r>
              <a:t>Tandem MS (MS/MS)</a:t>
            </a:r>
          </a:p>
        </p:txBody>
      </p:sp>
      <p:sp>
        <p:nvSpPr>
          <p:cNvPr id="1486" name="Rectangle 1485">
            <a:extLst>
              <a:ext uri="{FF2B5EF4-FFF2-40B4-BE49-F238E27FC236}">
                <a16:creationId xmlns:a16="http://schemas.microsoft.com/office/drawing/2014/main" id="{5F11DDDF-5902-F731-7A5D-28795D2F2FB2}"/>
              </a:ext>
            </a:extLst>
          </p:cNvPr>
          <p:cNvSpPr/>
          <p:nvPr/>
        </p:nvSpPr>
        <p:spPr>
          <a:xfrm>
            <a:off x="3390380" y="7786368"/>
            <a:ext cx="292302" cy="4461504"/>
          </a:xfrm>
          <a:prstGeom prst="rect">
            <a:avLst/>
          </a:prstGeom>
          <a:solidFill>
            <a:srgbClr val="BAC8E0">
              <a:alpha val="74000"/>
            </a:srgbClr>
          </a:solidFill>
          <a:ln w="12700" cap="flat">
            <a:noFill/>
            <a:miter lim="400000"/>
          </a:ln>
          <a:effectLst/>
          <a:sp3d/>
        </p:spPr>
        <p:txBody>
          <a:bodyPr rot="0" spcFirstLastPara="1" vertOverflow="overflow" horzOverflow="overflow" vert="horz" wrap="square" lIns="139302" tIns="139302" rIns="139302" bIns="139302" numCol="1" spcCol="38100" rtlCol="0" anchor="ctr">
            <a:spAutoFit/>
          </a:bodyPr>
          <a:lstStyle/>
          <a:p>
            <a:pPr marL="0" marR="0" lvl="0" indent="0" algn="ctr" defTabSz="1601985" eaLnBrk="1" fontAlgn="auto" latinLnBrk="0" hangingPunct="1">
              <a:lnSpc>
                <a:spcPct val="100000"/>
              </a:lnSpc>
              <a:spcBef>
                <a:spcPts val="0"/>
              </a:spcBef>
              <a:spcAft>
                <a:spcPts val="0"/>
              </a:spcAft>
              <a:buClrTx/>
              <a:buSzTx/>
              <a:buFontTx/>
              <a:buNone/>
              <a:tabLst/>
              <a:defRPr/>
            </a:pPr>
            <a:endParaRPr kumimoji="0" lang="en-US" sz="5850" b="0" i="0" u="none" strike="noStrike" kern="1200" cap="none" spc="0" normalizeH="0" baseline="0" noProof="0" dirty="0">
              <a:ln>
                <a:noFill/>
              </a:ln>
              <a:solidFill>
                <a:srgbClr val="FFFFFF"/>
              </a:solidFill>
              <a:effectLst/>
              <a:uLnTx/>
              <a:uFillTx/>
              <a:latin typeface="Calibri" panose="020F0502020204030204"/>
              <a:ea typeface="+mn-ea"/>
              <a:cs typeface="+mn-cs"/>
              <a:sym typeface="Helvetica Neue Medium"/>
            </a:endParaRPr>
          </a:p>
        </p:txBody>
      </p:sp>
      <p:cxnSp>
        <p:nvCxnSpPr>
          <p:cNvPr id="1487" name="Straight Connector 1486">
            <a:extLst>
              <a:ext uri="{FF2B5EF4-FFF2-40B4-BE49-F238E27FC236}">
                <a16:creationId xmlns:a16="http://schemas.microsoft.com/office/drawing/2014/main" id="{DD800C49-024F-2594-059E-6E9F9B89EABF}"/>
              </a:ext>
            </a:extLst>
          </p:cNvPr>
          <p:cNvCxnSpPr>
            <a:cxnSpLocks/>
          </p:cNvCxnSpPr>
          <p:nvPr/>
        </p:nvCxnSpPr>
        <p:spPr>
          <a:xfrm>
            <a:off x="2018174" y="6350054"/>
            <a:ext cx="0" cy="5897821"/>
          </a:xfrm>
          <a:prstGeom prst="line">
            <a:avLst/>
          </a:prstGeom>
          <a:noFill/>
          <a:ln w="38100" cap="flat">
            <a:solidFill>
              <a:srgbClr val="000000"/>
            </a:solidFill>
            <a:prstDash val="solid"/>
            <a:miter lim="400000"/>
          </a:ln>
          <a:effectLst/>
          <a:sp3d/>
        </p:spPr>
      </p:cxnSp>
      <p:cxnSp>
        <p:nvCxnSpPr>
          <p:cNvPr id="1488" name="Straight Connector 1487">
            <a:extLst>
              <a:ext uri="{FF2B5EF4-FFF2-40B4-BE49-F238E27FC236}">
                <a16:creationId xmlns:a16="http://schemas.microsoft.com/office/drawing/2014/main" id="{08CE7B8B-6BED-048F-EB1E-76B57054F83B}"/>
              </a:ext>
            </a:extLst>
          </p:cNvPr>
          <p:cNvCxnSpPr>
            <a:cxnSpLocks/>
          </p:cNvCxnSpPr>
          <p:nvPr/>
        </p:nvCxnSpPr>
        <p:spPr>
          <a:xfrm>
            <a:off x="2018174" y="12247873"/>
            <a:ext cx="5244416" cy="0"/>
          </a:xfrm>
          <a:prstGeom prst="line">
            <a:avLst/>
          </a:prstGeom>
          <a:noFill/>
          <a:ln w="38100" cap="flat">
            <a:solidFill>
              <a:srgbClr val="000000"/>
            </a:solidFill>
            <a:prstDash val="solid"/>
            <a:miter lim="400000"/>
          </a:ln>
          <a:effectLst/>
          <a:sp3d/>
        </p:spPr>
      </p:cxnSp>
      <p:cxnSp>
        <p:nvCxnSpPr>
          <p:cNvPr id="1489" name="Straight Connector 1488">
            <a:extLst>
              <a:ext uri="{FF2B5EF4-FFF2-40B4-BE49-F238E27FC236}">
                <a16:creationId xmlns:a16="http://schemas.microsoft.com/office/drawing/2014/main" id="{FA8B0013-3220-7796-EB27-2B7CB0859481}"/>
              </a:ext>
            </a:extLst>
          </p:cNvPr>
          <p:cNvCxnSpPr>
            <a:cxnSpLocks/>
          </p:cNvCxnSpPr>
          <p:nvPr/>
        </p:nvCxnSpPr>
        <p:spPr>
          <a:xfrm>
            <a:off x="3523835" y="8086729"/>
            <a:ext cx="0" cy="4161144"/>
          </a:xfrm>
          <a:prstGeom prst="line">
            <a:avLst/>
          </a:prstGeom>
          <a:noFill/>
          <a:ln w="38100" cap="flat">
            <a:solidFill>
              <a:srgbClr val="2A4E99"/>
            </a:solidFill>
            <a:prstDash val="solid"/>
            <a:miter lim="400000"/>
          </a:ln>
          <a:effectLst/>
          <a:sp3d/>
        </p:spPr>
      </p:cxnSp>
      <p:sp>
        <p:nvSpPr>
          <p:cNvPr id="1490" name="TextBox 1489">
            <a:extLst>
              <a:ext uri="{FF2B5EF4-FFF2-40B4-BE49-F238E27FC236}">
                <a16:creationId xmlns:a16="http://schemas.microsoft.com/office/drawing/2014/main" id="{1FEE8506-6745-C1AD-DD95-8D5648DBE1D0}"/>
              </a:ext>
            </a:extLst>
          </p:cNvPr>
          <p:cNvSpPr txBox="1"/>
          <p:nvPr/>
        </p:nvSpPr>
        <p:spPr>
          <a:xfrm>
            <a:off x="4082058" y="12651146"/>
            <a:ext cx="1116647" cy="861774"/>
          </a:xfrm>
          <a:prstGeom prst="rect">
            <a:avLst/>
          </a:prstGeom>
          <a:noFill/>
        </p:spPr>
        <p:txBody>
          <a:bodyPr wrap="square" tIns="91440" bIns="91440"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ea typeface="+mn-ea"/>
              </a:rPr>
              <a:t>m/z</a:t>
            </a:r>
          </a:p>
        </p:txBody>
      </p:sp>
      <p:sp>
        <p:nvSpPr>
          <p:cNvPr id="1491" name="TextBox 1490">
            <a:extLst>
              <a:ext uri="{FF2B5EF4-FFF2-40B4-BE49-F238E27FC236}">
                <a16:creationId xmlns:a16="http://schemas.microsoft.com/office/drawing/2014/main" id="{777AC6D2-414D-86A5-2B45-9755A8B91634}"/>
              </a:ext>
            </a:extLst>
          </p:cNvPr>
          <p:cNvSpPr txBox="1"/>
          <p:nvPr/>
        </p:nvSpPr>
        <p:spPr>
          <a:xfrm rot="16200000">
            <a:off x="309426" y="8914243"/>
            <a:ext cx="2501899" cy="76944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ea typeface="+mn-ea"/>
              </a:rPr>
              <a:t>intensity</a:t>
            </a:r>
          </a:p>
        </p:txBody>
      </p:sp>
      <p:cxnSp>
        <p:nvCxnSpPr>
          <p:cNvPr id="1492" name="Straight Connector 1491">
            <a:extLst>
              <a:ext uri="{FF2B5EF4-FFF2-40B4-BE49-F238E27FC236}">
                <a16:creationId xmlns:a16="http://schemas.microsoft.com/office/drawing/2014/main" id="{156F1134-D998-A19B-C608-D82F3FA66674}"/>
              </a:ext>
            </a:extLst>
          </p:cNvPr>
          <p:cNvCxnSpPr/>
          <p:nvPr/>
        </p:nvCxnSpPr>
        <p:spPr>
          <a:xfrm>
            <a:off x="2335164" y="12247872"/>
            <a:ext cx="0" cy="288974"/>
          </a:xfrm>
          <a:prstGeom prst="line">
            <a:avLst/>
          </a:prstGeom>
          <a:noFill/>
          <a:ln w="38100" cap="flat" cmpd="sng" algn="ctr">
            <a:solidFill>
              <a:sysClr val="windowText" lastClr="000000"/>
            </a:solidFill>
            <a:prstDash val="solid"/>
            <a:miter lim="800000"/>
          </a:ln>
          <a:effectLst/>
        </p:spPr>
      </p:cxnSp>
      <p:cxnSp>
        <p:nvCxnSpPr>
          <p:cNvPr id="1493" name="Straight Connector 1492">
            <a:extLst>
              <a:ext uri="{FF2B5EF4-FFF2-40B4-BE49-F238E27FC236}">
                <a16:creationId xmlns:a16="http://schemas.microsoft.com/office/drawing/2014/main" id="{F9FF3D67-606D-8D99-B023-2BC2E4FEA3C7}"/>
              </a:ext>
            </a:extLst>
          </p:cNvPr>
          <p:cNvCxnSpPr/>
          <p:nvPr/>
        </p:nvCxnSpPr>
        <p:spPr>
          <a:xfrm>
            <a:off x="6576964" y="12252404"/>
            <a:ext cx="0" cy="288974"/>
          </a:xfrm>
          <a:prstGeom prst="line">
            <a:avLst/>
          </a:prstGeom>
          <a:noFill/>
          <a:ln w="38100" cap="flat" cmpd="sng" algn="ctr">
            <a:solidFill>
              <a:sysClr val="windowText" lastClr="000000"/>
            </a:solidFill>
            <a:prstDash val="solid"/>
            <a:miter lim="800000"/>
          </a:ln>
          <a:effectLst/>
        </p:spPr>
      </p:cxnSp>
      <p:sp>
        <p:nvSpPr>
          <p:cNvPr id="1494" name="TextBox 1493">
            <a:extLst>
              <a:ext uri="{FF2B5EF4-FFF2-40B4-BE49-F238E27FC236}">
                <a16:creationId xmlns:a16="http://schemas.microsoft.com/office/drawing/2014/main" id="{B336E762-03DD-F481-F93F-D3BDB873B30B}"/>
              </a:ext>
            </a:extLst>
          </p:cNvPr>
          <p:cNvSpPr txBox="1"/>
          <p:nvPr/>
        </p:nvSpPr>
        <p:spPr>
          <a:xfrm>
            <a:off x="1945096" y="12515387"/>
            <a:ext cx="824990"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rPr>
              <a:t>404</a:t>
            </a:r>
          </a:p>
        </p:txBody>
      </p:sp>
      <p:sp>
        <p:nvSpPr>
          <p:cNvPr id="1495" name="TextBox 1494">
            <a:extLst>
              <a:ext uri="{FF2B5EF4-FFF2-40B4-BE49-F238E27FC236}">
                <a16:creationId xmlns:a16="http://schemas.microsoft.com/office/drawing/2014/main" id="{66016EDA-C561-3EFD-09EF-C2544EA5E5BE}"/>
              </a:ext>
            </a:extLst>
          </p:cNvPr>
          <p:cNvSpPr txBox="1"/>
          <p:nvPr/>
        </p:nvSpPr>
        <p:spPr>
          <a:xfrm>
            <a:off x="6164469" y="12545908"/>
            <a:ext cx="824990"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rPr>
              <a:t>405</a:t>
            </a:r>
          </a:p>
        </p:txBody>
      </p:sp>
      <p:sp>
        <p:nvSpPr>
          <p:cNvPr id="1496" name="TextBox 1495">
            <a:extLst>
              <a:ext uri="{FF2B5EF4-FFF2-40B4-BE49-F238E27FC236}">
                <a16:creationId xmlns:a16="http://schemas.microsoft.com/office/drawing/2014/main" id="{E721EC00-26A4-91C0-318C-A7C71212C753}"/>
              </a:ext>
            </a:extLst>
          </p:cNvPr>
          <p:cNvSpPr txBox="1"/>
          <p:nvPr/>
        </p:nvSpPr>
        <p:spPr>
          <a:xfrm>
            <a:off x="2454437" y="6871556"/>
            <a:ext cx="2138795" cy="83099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4E99"/>
                </a:solidFill>
                <a:effectLst/>
                <a:uLnTx/>
                <a:uFillTx/>
                <a:ea typeface="+mn-ea"/>
              </a:rPr>
              <a:t>KYLE</a:t>
            </a:r>
            <a:r>
              <a:rPr kumimoji="0" lang="en-US" sz="2400" b="0" i="0" u="none" strike="noStrike" kern="1200" cap="none" spc="0" normalizeH="0" baseline="30000" noProof="0" dirty="0">
                <a:ln>
                  <a:noFill/>
                </a:ln>
                <a:solidFill>
                  <a:srgbClr val="2A4E99"/>
                </a:solidFill>
                <a:effectLst/>
                <a:uLnTx/>
                <a:uFillTx/>
                <a:ea typeface="+mn-ea"/>
              </a:rPr>
              <a:t>+2</a:t>
            </a:r>
            <a:endParaRPr kumimoji="0" lang="en-US" sz="2400" b="0" i="0" u="none" strike="noStrike" kern="1200" cap="none" spc="0" normalizeH="0" baseline="0" noProof="0" dirty="0">
              <a:ln>
                <a:noFill/>
              </a:ln>
              <a:solidFill>
                <a:srgbClr val="2A4E99"/>
              </a:solidFill>
              <a:effectLst/>
              <a:uLnTx/>
              <a:uFillTx/>
              <a:ea typeface="+mn-ea"/>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4E99"/>
                </a:solidFill>
                <a:effectLst/>
                <a:uLnTx/>
                <a:uFillTx/>
                <a:ea typeface="+mn-ea"/>
              </a:rPr>
              <a:t>404.21 m/z</a:t>
            </a:r>
          </a:p>
        </p:txBody>
      </p:sp>
      <p:pic>
        <p:nvPicPr>
          <p:cNvPr id="1497" name="object 49" descr="object 49">
            <a:extLst>
              <a:ext uri="{FF2B5EF4-FFF2-40B4-BE49-F238E27FC236}">
                <a16:creationId xmlns:a16="http://schemas.microsoft.com/office/drawing/2014/main" id="{55E6ED5F-24FC-1A4B-A919-6F5178D7EE72}"/>
              </a:ext>
            </a:extLst>
          </p:cNvPr>
          <p:cNvPicPr>
            <a:picLocks noChangeAspect="1"/>
          </p:cNvPicPr>
          <p:nvPr/>
        </p:nvPicPr>
        <p:blipFill>
          <a:blip r:embed="rId4"/>
          <a:stretch>
            <a:fillRect/>
          </a:stretch>
        </p:blipFill>
        <p:spPr>
          <a:xfrm>
            <a:off x="8532597" y="7959226"/>
            <a:ext cx="2824557" cy="2812002"/>
          </a:xfrm>
          <a:prstGeom prst="rect">
            <a:avLst/>
          </a:prstGeom>
          <a:ln w="12700" cap="flat">
            <a:noFill/>
            <a:miter lim="400000"/>
          </a:ln>
          <a:effectLst/>
        </p:spPr>
      </p:pic>
      <p:cxnSp>
        <p:nvCxnSpPr>
          <p:cNvPr id="1498" name="Straight Arrow Connector 1497">
            <a:extLst>
              <a:ext uri="{FF2B5EF4-FFF2-40B4-BE49-F238E27FC236}">
                <a16:creationId xmlns:a16="http://schemas.microsoft.com/office/drawing/2014/main" id="{1E8D776B-88CE-FD06-C1C4-0B444C72C924}"/>
              </a:ext>
            </a:extLst>
          </p:cNvPr>
          <p:cNvCxnSpPr/>
          <p:nvPr/>
        </p:nvCxnSpPr>
        <p:spPr>
          <a:xfrm>
            <a:off x="6576964" y="9365227"/>
            <a:ext cx="1485900" cy="0"/>
          </a:xfrm>
          <a:prstGeom prst="straightConnector1">
            <a:avLst/>
          </a:prstGeom>
          <a:noFill/>
          <a:ln w="57150" cap="flat" cmpd="sng" algn="ctr">
            <a:solidFill>
              <a:sysClr val="windowText" lastClr="000000"/>
            </a:solidFill>
            <a:prstDash val="solid"/>
            <a:miter lim="800000"/>
            <a:tailEnd type="triangle"/>
          </a:ln>
          <a:effectLst/>
        </p:spPr>
      </p:cxnSp>
      <p:sp>
        <p:nvSpPr>
          <p:cNvPr id="1499" name="TextBox 1498">
            <a:extLst>
              <a:ext uri="{FF2B5EF4-FFF2-40B4-BE49-F238E27FC236}">
                <a16:creationId xmlns:a16="http://schemas.microsoft.com/office/drawing/2014/main" id="{2E7A906B-C684-A4BC-5250-F96BD8D316AC}"/>
              </a:ext>
            </a:extLst>
          </p:cNvPr>
          <p:cNvSpPr txBox="1"/>
          <p:nvPr/>
        </p:nvSpPr>
        <p:spPr>
          <a:xfrm>
            <a:off x="8061824" y="5178582"/>
            <a:ext cx="3766105" cy="2893100"/>
          </a:xfrm>
          <a:prstGeom prst="rect">
            <a:avLst/>
          </a:prstGeom>
          <a:noFill/>
        </p:spPr>
        <p:txBody>
          <a:bodyPr wrap="square" tIns="91440" bIns="91440"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ea typeface="+mn-ea"/>
              </a:rPr>
              <a:t>Collision Induced Dissociation (CID)</a:t>
            </a:r>
          </a:p>
        </p:txBody>
      </p:sp>
      <p:cxnSp>
        <p:nvCxnSpPr>
          <p:cNvPr id="1510" name="Straight Arrow Connector 1509">
            <a:extLst>
              <a:ext uri="{FF2B5EF4-FFF2-40B4-BE49-F238E27FC236}">
                <a16:creationId xmlns:a16="http://schemas.microsoft.com/office/drawing/2014/main" id="{8B313EC2-E3CA-7735-8F2F-1840A3BD774D}"/>
              </a:ext>
            </a:extLst>
          </p:cNvPr>
          <p:cNvCxnSpPr/>
          <p:nvPr/>
        </p:nvCxnSpPr>
        <p:spPr>
          <a:xfrm>
            <a:off x="11796664" y="9365227"/>
            <a:ext cx="1485900" cy="0"/>
          </a:xfrm>
          <a:prstGeom prst="straightConnector1">
            <a:avLst/>
          </a:prstGeom>
          <a:noFill/>
          <a:ln w="57150" cap="flat" cmpd="sng" algn="ctr">
            <a:solidFill>
              <a:sysClr val="windowText" lastClr="000000"/>
            </a:solidFill>
            <a:prstDash val="solid"/>
            <a:miter lim="800000"/>
            <a:tailEnd type="triangle"/>
          </a:ln>
          <a:effectLst/>
        </p:spPr>
      </p:cxnSp>
      <p:grpSp>
        <p:nvGrpSpPr>
          <p:cNvPr id="1598" name="Group 1597">
            <a:extLst>
              <a:ext uri="{FF2B5EF4-FFF2-40B4-BE49-F238E27FC236}">
                <a16:creationId xmlns:a16="http://schemas.microsoft.com/office/drawing/2014/main" id="{EB59AF7C-F577-0A1B-AE30-7768CC8D089B}"/>
              </a:ext>
            </a:extLst>
          </p:cNvPr>
          <p:cNvGrpSpPr/>
          <p:nvPr/>
        </p:nvGrpSpPr>
        <p:grpSpPr>
          <a:xfrm>
            <a:off x="13587852" y="6350053"/>
            <a:ext cx="9880112" cy="7188267"/>
            <a:chOff x="13587852" y="6350053"/>
            <a:chExt cx="9880112" cy="7188267"/>
          </a:xfrm>
        </p:grpSpPr>
        <p:cxnSp>
          <p:nvCxnSpPr>
            <p:cNvPr id="1500" name="Straight Connector 1499">
              <a:extLst>
                <a:ext uri="{FF2B5EF4-FFF2-40B4-BE49-F238E27FC236}">
                  <a16:creationId xmlns:a16="http://schemas.microsoft.com/office/drawing/2014/main" id="{399F80FF-5309-62E1-BB8D-D7DA85926C83}"/>
                </a:ext>
              </a:extLst>
            </p:cNvPr>
            <p:cNvCxnSpPr>
              <a:cxnSpLocks/>
            </p:cNvCxnSpPr>
            <p:nvPr/>
          </p:nvCxnSpPr>
          <p:spPr>
            <a:xfrm>
              <a:off x="14430371" y="6350053"/>
              <a:ext cx="0" cy="5897821"/>
            </a:xfrm>
            <a:prstGeom prst="line">
              <a:avLst/>
            </a:prstGeom>
            <a:noFill/>
            <a:ln w="38100" cap="flat">
              <a:solidFill>
                <a:srgbClr val="000000"/>
              </a:solidFill>
              <a:prstDash val="solid"/>
              <a:miter lim="400000"/>
            </a:ln>
            <a:effectLst/>
            <a:sp3d/>
          </p:spPr>
        </p:cxnSp>
        <p:cxnSp>
          <p:nvCxnSpPr>
            <p:cNvPr id="1501" name="Straight Connector 1500">
              <a:extLst>
                <a:ext uri="{FF2B5EF4-FFF2-40B4-BE49-F238E27FC236}">
                  <a16:creationId xmlns:a16="http://schemas.microsoft.com/office/drawing/2014/main" id="{F0B77B84-4FB2-E797-4681-D033247FB85B}"/>
                </a:ext>
              </a:extLst>
            </p:cNvPr>
            <p:cNvCxnSpPr>
              <a:cxnSpLocks/>
            </p:cNvCxnSpPr>
            <p:nvPr/>
          </p:nvCxnSpPr>
          <p:spPr>
            <a:xfrm>
              <a:off x="14430371" y="12247872"/>
              <a:ext cx="9037593" cy="0"/>
            </a:xfrm>
            <a:prstGeom prst="line">
              <a:avLst/>
            </a:prstGeom>
            <a:noFill/>
            <a:ln w="38100" cap="flat">
              <a:solidFill>
                <a:srgbClr val="000000"/>
              </a:solidFill>
              <a:prstDash val="solid"/>
              <a:miter lim="400000"/>
            </a:ln>
            <a:effectLst/>
            <a:sp3d/>
          </p:spPr>
        </p:cxnSp>
        <p:cxnSp>
          <p:nvCxnSpPr>
            <p:cNvPr id="1502" name="Straight Connector 1501">
              <a:extLst>
                <a:ext uri="{FF2B5EF4-FFF2-40B4-BE49-F238E27FC236}">
                  <a16:creationId xmlns:a16="http://schemas.microsoft.com/office/drawing/2014/main" id="{0601655B-441B-03DB-8B5A-43CAA1F65370}"/>
                </a:ext>
              </a:extLst>
            </p:cNvPr>
            <p:cNvCxnSpPr>
              <a:cxnSpLocks/>
            </p:cNvCxnSpPr>
            <p:nvPr/>
          </p:nvCxnSpPr>
          <p:spPr>
            <a:xfrm>
              <a:off x="15682032" y="8086728"/>
              <a:ext cx="0" cy="4139659"/>
            </a:xfrm>
            <a:prstGeom prst="line">
              <a:avLst/>
            </a:prstGeom>
            <a:noFill/>
            <a:ln w="38100" cap="flat">
              <a:solidFill>
                <a:srgbClr val="C00000"/>
              </a:solidFill>
              <a:prstDash val="solid"/>
              <a:miter lim="400000"/>
            </a:ln>
            <a:effectLst/>
            <a:sp3d/>
          </p:spPr>
        </p:cxnSp>
        <p:sp>
          <p:nvSpPr>
            <p:cNvPr id="1503" name="TextBox 1502">
              <a:extLst>
                <a:ext uri="{FF2B5EF4-FFF2-40B4-BE49-F238E27FC236}">
                  <a16:creationId xmlns:a16="http://schemas.microsoft.com/office/drawing/2014/main" id="{6B860E02-8CD2-F3EC-DE2F-E01C4025AA56}"/>
                </a:ext>
              </a:extLst>
            </p:cNvPr>
            <p:cNvSpPr txBox="1"/>
            <p:nvPr/>
          </p:nvSpPr>
          <p:spPr>
            <a:xfrm>
              <a:off x="18317859" y="12676546"/>
              <a:ext cx="1116647" cy="861774"/>
            </a:xfrm>
            <a:prstGeom prst="rect">
              <a:avLst/>
            </a:prstGeom>
            <a:noFill/>
          </p:spPr>
          <p:txBody>
            <a:bodyPr wrap="square" tIns="91440" bIns="91440" rtlCol="0" anchor="ctr"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ea typeface="+mn-ea"/>
                </a:rPr>
                <a:t>m/z</a:t>
              </a:r>
            </a:p>
          </p:txBody>
        </p:sp>
        <p:sp>
          <p:nvSpPr>
            <p:cNvPr id="1504" name="TextBox 1503">
              <a:extLst>
                <a:ext uri="{FF2B5EF4-FFF2-40B4-BE49-F238E27FC236}">
                  <a16:creationId xmlns:a16="http://schemas.microsoft.com/office/drawing/2014/main" id="{E1454D66-E745-41D4-A4D0-8D900FEFA218}"/>
                </a:ext>
              </a:extLst>
            </p:cNvPr>
            <p:cNvSpPr txBox="1"/>
            <p:nvPr/>
          </p:nvSpPr>
          <p:spPr>
            <a:xfrm rot="16200000">
              <a:off x="12721623" y="8914242"/>
              <a:ext cx="2501899" cy="76944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ea typeface="+mn-ea"/>
                </a:rPr>
                <a:t>intensity</a:t>
              </a:r>
            </a:p>
          </p:txBody>
        </p:sp>
        <p:cxnSp>
          <p:nvCxnSpPr>
            <p:cNvPr id="1505" name="Straight Connector 1504">
              <a:extLst>
                <a:ext uri="{FF2B5EF4-FFF2-40B4-BE49-F238E27FC236}">
                  <a16:creationId xmlns:a16="http://schemas.microsoft.com/office/drawing/2014/main" id="{21BBEA7A-F0BA-0CC6-8D35-D8CE8F1772DA}"/>
                </a:ext>
              </a:extLst>
            </p:cNvPr>
            <p:cNvCxnSpPr/>
            <p:nvPr/>
          </p:nvCxnSpPr>
          <p:spPr>
            <a:xfrm>
              <a:off x="15890361" y="12247871"/>
              <a:ext cx="0" cy="288974"/>
            </a:xfrm>
            <a:prstGeom prst="line">
              <a:avLst/>
            </a:prstGeom>
            <a:noFill/>
            <a:ln w="38100" cap="flat" cmpd="sng" algn="ctr">
              <a:solidFill>
                <a:sysClr val="windowText" lastClr="000000"/>
              </a:solidFill>
              <a:prstDash val="solid"/>
              <a:miter lim="800000"/>
            </a:ln>
            <a:effectLst/>
          </p:spPr>
        </p:cxnSp>
        <p:cxnSp>
          <p:nvCxnSpPr>
            <p:cNvPr id="1506" name="Straight Connector 1505">
              <a:extLst>
                <a:ext uri="{FF2B5EF4-FFF2-40B4-BE49-F238E27FC236}">
                  <a16:creationId xmlns:a16="http://schemas.microsoft.com/office/drawing/2014/main" id="{303FFD6B-A7C4-E66E-248D-0816A928A65E}"/>
                </a:ext>
              </a:extLst>
            </p:cNvPr>
            <p:cNvCxnSpPr/>
            <p:nvPr/>
          </p:nvCxnSpPr>
          <p:spPr>
            <a:xfrm>
              <a:off x="22796163" y="12265103"/>
              <a:ext cx="0" cy="288974"/>
            </a:xfrm>
            <a:prstGeom prst="line">
              <a:avLst/>
            </a:prstGeom>
            <a:noFill/>
            <a:ln w="38100" cap="flat" cmpd="sng" algn="ctr">
              <a:solidFill>
                <a:sysClr val="windowText" lastClr="000000"/>
              </a:solidFill>
              <a:prstDash val="solid"/>
              <a:miter lim="800000"/>
            </a:ln>
            <a:effectLst/>
          </p:spPr>
        </p:cxnSp>
        <p:sp>
          <p:nvSpPr>
            <p:cNvPr id="1507" name="TextBox 1506">
              <a:extLst>
                <a:ext uri="{FF2B5EF4-FFF2-40B4-BE49-F238E27FC236}">
                  <a16:creationId xmlns:a16="http://schemas.microsoft.com/office/drawing/2014/main" id="{3C72E9AB-EA14-1943-FF0E-2BB2B7E5B4AF}"/>
                </a:ext>
              </a:extLst>
            </p:cNvPr>
            <p:cNvSpPr txBox="1"/>
            <p:nvPr/>
          </p:nvSpPr>
          <p:spPr>
            <a:xfrm>
              <a:off x="15500293" y="12515386"/>
              <a:ext cx="824990"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rPr>
                <a:t>100</a:t>
              </a:r>
            </a:p>
          </p:txBody>
        </p:sp>
        <p:sp>
          <p:nvSpPr>
            <p:cNvPr id="1508" name="TextBox 1507">
              <a:extLst>
                <a:ext uri="{FF2B5EF4-FFF2-40B4-BE49-F238E27FC236}">
                  <a16:creationId xmlns:a16="http://schemas.microsoft.com/office/drawing/2014/main" id="{DE8D2FCF-D681-A86A-6A3E-B8DDB8F790E1}"/>
                </a:ext>
              </a:extLst>
            </p:cNvPr>
            <p:cNvSpPr txBox="1"/>
            <p:nvPr/>
          </p:nvSpPr>
          <p:spPr>
            <a:xfrm>
              <a:off x="22383668" y="12558607"/>
              <a:ext cx="824990"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rPr>
                <a:t>400</a:t>
              </a:r>
            </a:p>
          </p:txBody>
        </p:sp>
        <p:cxnSp>
          <p:nvCxnSpPr>
            <p:cNvPr id="1511" name="Straight Connector 1510">
              <a:extLst>
                <a:ext uri="{FF2B5EF4-FFF2-40B4-BE49-F238E27FC236}">
                  <a16:creationId xmlns:a16="http://schemas.microsoft.com/office/drawing/2014/main" id="{BFF36B71-7DC3-2717-918C-5E0C5EED7E18}"/>
                </a:ext>
              </a:extLst>
            </p:cNvPr>
            <p:cNvCxnSpPr/>
            <p:nvPr/>
          </p:nvCxnSpPr>
          <p:spPr>
            <a:xfrm>
              <a:off x="18184820" y="12247871"/>
              <a:ext cx="0" cy="288974"/>
            </a:xfrm>
            <a:prstGeom prst="line">
              <a:avLst/>
            </a:prstGeom>
            <a:noFill/>
            <a:ln w="38100" cap="flat" cmpd="sng" algn="ctr">
              <a:solidFill>
                <a:sysClr val="windowText" lastClr="000000"/>
              </a:solidFill>
              <a:prstDash val="solid"/>
              <a:miter lim="800000"/>
            </a:ln>
            <a:effectLst/>
          </p:spPr>
        </p:cxnSp>
        <p:sp>
          <p:nvSpPr>
            <p:cNvPr id="1512" name="TextBox 1511">
              <a:extLst>
                <a:ext uri="{FF2B5EF4-FFF2-40B4-BE49-F238E27FC236}">
                  <a16:creationId xmlns:a16="http://schemas.microsoft.com/office/drawing/2014/main" id="{ED80B3B6-5941-5716-E451-D5522853C71F}"/>
                </a:ext>
              </a:extLst>
            </p:cNvPr>
            <p:cNvSpPr txBox="1"/>
            <p:nvPr/>
          </p:nvSpPr>
          <p:spPr>
            <a:xfrm>
              <a:off x="17794752" y="12515386"/>
              <a:ext cx="824990"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rPr>
                <a:t>200</a:t>
              </a:r>
            </a:p>
          </p:txBody>
        </p:sp>
        <p:cxnSp>
          <p:nvCxnSpPr>
            <p:cNvPr id="1513" name="Straight Connector 1512">
              <a:extLst>
                <a:ext uri="{FF2B5EF4-FFF2-40B4-BE49-F238E27FC236}">
                  <a16:creationId xmlns:a16="http://schemas.microsoft.com/office/drawing/2014/main" id="{BE906E48-09C6-C671-CCDD-D51BB7F6ED18}"/>
                </a:ext>
              </a:extLst>
            </p:cNvPr>
            <p:cNvCxnSpPr/>
            <p:nvPr/>
          </p:nvCxnSpPr>
          <p:spPr>
            <a:xfrm>
              <a:off x="20479278" y="12247871"/>
              <a:ext cx="0" cy="288974"/>
            </a:xfrm>
            <a:prstGeom prst="line">
              <a:avLst/>
            </a:prstGeom>
            <a:noFill/>
            <a:ln w="38100" cap="flat" cmpd="sng" algn="ctr">
              <a:solidFill>
                <a:sysClr val="windowText" lastClr="000000"/>
              </a:solidFill>
              <a:prstDash val="solid"/>
              <a:miter lim="800000"/>
            </a:ln>
            <a:effectLst/>
          </p:spPr>
        </p:cxnSp>
        <p:sp>
          <p:nvSpPr>
            <p:cNvPr id="1514" name="TextBox 1513">
              <a:extLst>
                <a:ext uri="{FF2B5EF4-FFF2-40B4-BE49-F238E27FC236}">
                  <a16:creationId xmlns:a16="http://schemas.microsoft.com/office/drawing/2014/main" id="{C3DD7D99-2626-EAAC-F2D4-91BBD07E8BBD}"/>
                </a:ext>
              </a:extLst>
            </p:cNvPr>
            <p:cNvSpPr txBox="1"/>
            <p:nvPr/>
          </p:nvSpPr>
          <p:spPr>
            <a:xfrm>
              <a:off x="20089210" y="12515386"/>
              <a:ext cx="824990"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rPr>
                <a:t>300</a:t>
              </a:r>
            </a:p>
          </p:txBody>
        </p:sp>
        <p:cxnSp>
          <p:nvCxnSpPr>
            <p:cNvPr id="1515" name="Straight Connector 1514">
              <a:extLst>
                <a:ext uri="{FF2B5EF4-FFF2-40B4-BE49-F238E27FC236}">
                  <a16:creationId xmlns:a16="http://schemas.microsoft.com/office/drawing/2014/main" id="{93FFD0A1-60F4-26BE-6B21-A4B3C16F81D9}"/>
                </a:ext>
              </a:extLst>
            </p:cNvPr>
            <p:cNvCxnSpPr>
              <a:cxnSpLocks/>
            </p:cNvCxnSpPr>
            <p:nvPr/>
          </p:nvCxnSpPr>
          <p:spPr>
            <a:xfrm>
              <a:off x="15288332" y="10305027"/>
              <a:ext cx="0" cy="1921360"/>
            </a:xfrm>
            <a:prstGeom prst="line">
              <a:avLst/>
            </a:prstGeom>
            <a:noFill/>
            <a:ln w="38100" cap="flat">
              <a:solidFill>
                <a:srgbClr val="2A4E99"/>
              </a:solidFill>
              <a:prstDash val="solid"/>
              <a:miter lim="400000"/>
            </a:ln>
            <a:effectLst/>
            <a:sp3d/>
          </p:spPr>
        </p:cxnSp>
        <p:cxnSp>
          <p:nvCxnSpPr>
            <p:cNvPr id="1521" name="Straight Connector 1520">
              <a:extLst>
                <a:ext uri="{FF2B5EF4-FFF2-40B4-BE49-F238E27FC236}">
                  <a16:creationId xmlns:a16="http://schemas.microsoft.com/office/drawing/2014/main" id="{4D8EC27C-1F58-49E3-C7DB-305A4AB0288A}"/>
                </a:ext>
              </a:extLst>
            </p:cNvPr>
            <p:cNvCxnSpPr>
              <a:cxnSpLocks/>
            </p:cNvCxnSpPr>
            <p:nvPr/>
          </p:nvCxnSpPr>
          <p:spPr>
            <a:xfrm>
              <a:off x="18633158" y="10957807"/>
              <a:ext cx="0" cy="1268581"/>
            </a:xfrm>
            <a:prstGeom prst="line">
              <a:avLst/>
            </a:prstGeom>
            <a:noFill/>
            <a:ln w="38100" cap="flat">
              <a:solidFill>
                <a:srgbClr val="C00000"/>
              </a:solidFill>
              <a:prstDash val="solid"/>
              <a:miter lim="400000"/>
            </a:ln>
            <a:effectLst/>
            <a:sp3d/>
          </p:spPr>
        </p:cxnSp>
        <p:cxnSp>
          <p:nvCxnSpPr>
            <p:cNvPr id="1565" name="Straight Connector 1564">
              <a:extLst>
                <a:ext uri="{FF2B5EF4-FFF2-40B4-BE49-F238E27FC236}">
                  <a16:creationId xmlns:a16="http://schemas.microsoft.com/office/drawing/2014/main" id="{99161DF1-4E8F-03C4-A573-32A694931B74}"/>
                </a:ext>
              </a:extLst>
            </p:cNvPr>
            <p:cNvCxnSpPr>
              <a:cxnSpLocks/>
              <a:stCxn id="1522" idx="2"/>
            </p:cNvCxnSpPr>
            <p:nvPr/>
          </p:nvCxnSpPr>
          <p:spPr>
            <a:xfrm>
              <a:off x="18239458" y="8815810"/>
              <a:ext cx="0" cy="3419658"/>
            </a:xfrm>
            <a:prstGeom prst="line">
              <a:avLst/>
            </a:prstGeom>
            <a:noFill/>
            <a:ln w="38100" cap="flat">
              <a:solidFill>
                <a:srgbClr val="2A4E99"/>
              </a:solidFill>
              <a:prstDash val="solid"/>
              <a:miter lim="400000"/>
            </a:ln>
            <a:effectLst/>
            <a:sp3d/>
          </p:spPr>
        </p:cxnSp>
        <p:cxnSp>
          <p:nvCxnSpPr>
            <p:cNvPr id="1577" name="Straight Connector 1576">
              <a:extLst>
                <a:ext uri="{FF2B5EF4-FFF2-40B4-BE49-F238E27FC236}">
                  <a16:creationId xmlns:a16="http://schemas.microsoft.com/office/drawing/2014/main" id="{2C851E6C-3F4A-AB02-3846-C7B9E85CC726}"/>
                </a:ext>
              </a:extLst>
            </p:cNvPr>
            <p:cNvCxnSpPr>
              <a:cxnSpLocks/>
            </p:cNvCxnSpPr>
            <p:nvPr/>
          </p:nvCxnSpPr>
          <p:spPr>
            <a:xfrm>
              <a:off x="21598153" y="10549912"/>
              <a:ext cx="0" cy="1680267"/>
            </a:xfrm>
            <a:prstGeom prst="line">
              <a:avLst/>
            </a:prstGeom>
            <a:noFill/>
            <a:ln w="38100" cap="flat">
              <a:solidFill>
                <a:srgbClr val="C00000"/>
              </a:solidFill>
              <a:prstDash val="solid"/>
              <a:miter lim="400000"/>
            </a:ln>
            <a:effectLst/>
            <a:sp3d/>
          </p:spPr>
        </p:cxnSp>
        <p:cxnSp>
          <p:nvCxnSpPr>
            <p:cNvPr id="1579" name="Straight Connector 1578">
              <a:extLst>
                <a:ext uri="{FF2B5EF4-FFF2-40B4-BE49-F238E27FC236}">
                  <a16:creationId xmlns:a16="http://schemas.microsoft.com/office/drawing/2014/main" id="{9288FC46-2D47-49DD-E190-B94845BC817E}"/>
                </a:ext>
              </a:extLst>
            </p:cNvPr>
            <p:cNvCxnSpPr>
              <a:cxnSpLocks/>
              <a:stCxn id="1578" idx="2"/>
            </p:cNvCxnSpPr>
            <p:nvPr/>
          </p:nvCxnSpPr>
          <p:spPr>
            <a:xfrm>
              <a:off x="21204453" y="8146501"/>
              <a:ext cx="0" cy="4090488"/>
            </a:xfrm>
            <a:prstGeom prst="line">
              <a:avLst/>
            </a:prstGeom>
            <a:noFill/>
            <a:ln w="38100" cap="flat">
              <a:solidFill>
                <a:srgbClr val="2A4E99"/>
              </a:solidFill>
              <a:prstDash val="solid"/>
              <a:miter lim="400000"/>
            </a:ln>
            <a:effectLst/>
            <a:sp3d/>
          </p:spPr>
        </p:cxnSp>
      </p:grpSp>
      <p:grpSp>
        <p:nvGrpSpPr>
          <p:cNvPr id="1606" name="Group 1605">
            <a:extLst>
              <a:ext uri="{FF2B5EF4-FFF2-40B4-BE49-F238E27FC236}">
                <a16:creationId xmlns:a16="http://schemas.microsoft.com/office/drawing/2014/main" id="{1B214CFE-CF19-9904-ED30-4D5A40DD5CDD}"/>
              </a:ext>
            </a:extLst>
          </p:cNvPr>
          <p:cNvGrpSpPr/>
          <p:nvPr/>
        </p:nvGrpSpPr>
        <p:grpSpPr>
          <a:xfrm>
            <a:off x="14561148" y="6546038"/>
            <a:ext cx="7334556" cy="2747781"/>
            <a:chOff x="14561148" y="6546038"/>
            <a:chExt cx="7334556" cy="2747781"/>
          </a:xfrm>
        </p:grpSpPr>
        <p:sp>
          <p:nvSpPr>
            <p:cNvPr id="1516" name="TextBox 1515">
              <a:extLst>
                <a:ext uri="{FF2B5EF4-FFF2-40B4-BE49-F238E27FC236}">
                  <a16:creationId xmlns:a16="http://schemas.microsoft.com/office/drawing/2014/main" id="{19069573-5FF9-E1C7-6F99-0FD88F12523E}"/>
                </a:ext>
              </a:extLst>
            </p:cNvPr>
            <p:cNvSpPr txBox="1"/>
            <p:nvPr/>
          </p:nvSpPr>
          <p:spPr>
            <a:xfrm>
              <a:off x="14561148" y="8709044"/>
              <a:ext cx="104853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K</a:t>
              </a:r>
              <a:r>
                <a:rPr kumimoji="0" lang="en-US" sz="3200" b="0" i="0" u="none" strike="noStrike" kern="1200" cap="none" spc="0" normalizeH="0" baseline="30000" noProof="0" dirty="0">
                  <a:ln>
                    <a:noFill/>
                  </a:ln>
                  <a:solidFill>
                    <a:srgbClr val="2A4E99"/>
                  </a:solidFill>
                  <a:effectLst/>
                  <a:uLnTx/>
                  <a:uFillTx/>
                  <a:ea typeface="+mn-ea"/>
                </a:rPr>
                <a:t>+1</a:t>
              </a:r>
              <a:endParaRPr kumimoji="0" lang="en-US" sz="3200" b="0" i="0" u="none" strike="noStrike" kern="1200" cap="none" spc="0" normalizeH="0" baseline="0" noProof="0" dirty="0">
                <a:ln>
                  <a:noFill/>
                </a:ln>
                <a:solidFill>
                  <a:srgbClr val="2A4E99"/>
                </a:solidFill>
                <a:effectLst/>
                <a:uLnTx/>
                <a:uFillTx/>
                <a:ea typeface="+mn-ea"/>
              </a:endParaRPr>
            </a:p>
          </p:txBody>
        </p:sp>
        <p:sp>
          <p:nvSpPr>
            <p:cNvPr id="1572" name="TextBox 1571">
              <a:extLst>
                <a:ext uri="{FF2B5EF4-FFF2-40B4-BE49-F238E27FC236}">
                  <a16:creationId xmlns:a16="http://schemas.microsoft.com/office/drawing/2014/main" id="{7AFBB666-FF2D-477A-C13E-2F1C1F05A720}"/>
                </a:ext>
              </a:extLst>
            </p:cNvPr>
            <p:cNvSpPr txBox="1"/>
            <p:nvPr/>
          </p:nvSpPr>
          <p:spPr>
            <a:xfrm>
              <a:off x="17512274" y="7215347"/>
              <a:ext cx="104853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KY</a:t>
              </a:r>
              <a:r>
                <a:rPr kumimoji="0" lang="en-US" sz="3200" b="0" i="0" u="none" strike="noStrike" kern="1200" cap="none" spc="0" normalizeH="0" baseline="30000" noProof="0" dirty="0">
                  <a:ln>
                    <a:noFill/>
                  </a:ln>
                  <a:solidFill>
                    <a:srgbClr val="2A4E99"/>
                  </a:solidFill>
                  <a:effectLst/>
                  <a:uLnTx/>
                  <a:uFillTx/>
                  <a:ea typeface="+mn-ea"/>
                </a:rPr>
                <a:t>+1</a:t>
              </a:r>
              <a:endParaRPr kumimoji="0" lang="en-US" sz="3200" b="0" i="0" u="none" strike="noStrike" kern="1200" cap="none" spc="0" normalizeH="0" baseline="0" noProof="0" dirty="0">
                <a:ln>
                  <a:noFill/>
                </a:ln>
                <a:solidFill>
                  <a:srgbClr val="2A4E99"/>
                </a:solidFill>
                <a:effectLst/>
                <a:uLnTx/>
                <a:uFillTx/>
                <a:ea typeface="+mn-ea"/>
              </a:endParaRPr>
            </a:p>
          </p:txBody>
        </p:sp>
        <p:sp>
          <p:nvSpPr>
            <p:cNvPr id="1580" name="TextBox 1579">
              <a:extLst>
                <a:ext uri="{FF2B5EF4-FFF2-40B4-BE49-F238E27FC236}">
                  <a16:creationId xmlns:a16="http://schemas.microsoft.com/office/drawing/2014/main" id="{AB612D55-32E0-41BA-F6E3-38F55A3CAB42}"/>
                </a:ext>
              </a:extLst>
            </p:cNvPr>
            <p:cNvSpPr txBox="1"/>
            <p:nvPr/>
          </p:nvSpPr>
          <p:spPr>
            <a:xfrm>
              <a:off x="20477269" y="6546038"/>
              <a:ext cx="1418435"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KYL</a:t>
              </a:r>
              <a:r>
                <a:rPr kumimoji="0" lang="en-US" sz="3200" b="0" i="0" u="none" strike="noStrike" kern="1200" cap="none" spc="0" normalizeH="0" baseline="30000" noProof="0" dirty="0">
                  <a:ln>
                    <a:noFill/>
                  </a:ln>
                  <a:solidFill>
                    <a:srgbClr val="2A4E99"/>
                  </a:solidFill>
                  <a:effectLst/>
                  <a:uLnTx/>
                  <a:uFillTx/>
                  <a:ea typeface="+mn-ea"/>
                </a:rPr>
                <a:t>+1</a:t>
              </a:r>
              <a:endParaRPr kumimoji="0" lang="en-US" sz="3200" b="0" i="0" u="none" strike="noStrike" kern="1200" cap="none" spc="0" normalizeH="0" baseline="0" noProof="0" dirty="0">
                <a:ln>
                  <a:noFill/>
                </a:ln>
                <a:solidFill>
                  <a:srgbClr val="2A4E99"/>
                </a:solidFill>
                <a:effectLst/>
                <a:uLnTx/>
                <a:uFillTx/>
                <a:ea typeface="+mn-ea"/>
              </a:endParaRPr>
            </a:p>
          </p:txBody>
        </p:sp>
      </p:grpSp>
      <p:grpSp>
        <p:nvGrpSpPr>
          <p:cNvPr id="1604" name="Group 1603">
            <a:extLst>
              <a:ext uri="{FF2B5EF4-FFF2-40B4-BE49-F238E27FC236}">
                <a16:creationId xmlns:a16="http://schemas.microsoft.com/office/drawing/2014/main" id="{B886E732-333F-5F10-E3EC-B9F1E7941586}"/>
              </a:ext>
            </a:extLst>
          </p:cNvPr>
          <p:cNvGrpSpPr/>
          <p:nvPr/>
        </p:nvGrpSpPr>
        <p:grpSpPr>
          <a:xfrm>
            <a:off x="14568977" y="6976951"/>
            <a:ext cx="6964652" cy="2747781"/>
            <a:chOff x="14568977" y="6976951"/>
            <a:chExt cx="6964652" cy="2747781"/>
          </a:xfrm>
        </p:grpSpPr>
        <p:sp>
          <p:nvSpPr>
            <p:cNvPr id="1517" name="TextBox 1516">
              <a:extLst>
                <a:ext uri="{FF2B5EF4-FFF2-40B4-BE49-F238E27FC236}">
                  <a16:creationId xmlns:a16="http://schemas.microsoft.com/office/drawing/2014/main" id="{4D068B83-BCC6-3FAA-6852-C9F7FBDAEA86}"/>
                </a:ext>
              </a:extLst>
            </p:cNvPr>
            <p:cNvSpPr txBox="1"/>
            <p:nvPr/>
          </p:nvSpPr>
          <p:spPr>
            <a:xfrm>
              <a:off x="14568977" y="9139957"/>
              <a:ext cx="104853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b</a:t>
              </a:r>
              <a:r>
                <a:rPr kumimoji="0" lang="en-US" sz="3200" b="0" i="0" u="none" strike="noStrike" kern="1200" cap="none" spc="0" normalizeH="0" baseline="-25000" noProof="0" dirty="0">
                  <a:ln>
                    <a:noFill/>
                  </a:ln>
                  <a:solidFill>
                    <a:srgbClr val="2A4E99"/>
                  </a:solidFill>
                  <a:effectLst/>
                  <a:uLnTx/>
                  <a:uFillTx/>
                  <a:ea typeface="+mn-ea"/>
                </a:rPr>
                <a:t>1</a:t>
              </a:r>
              <a:endParaRPr kumimoji="0" lang="en-US" sz="3200" b="0" i="0" u="none" strike="noStrike" kern="1200" cap="none" spc="0" normalizeH="0" baseline="0" noProof="0" dirty="0">
                <a:ln>
                  <a:noFill/>
                </a:ln>
                <a:solidFill>
                  <a:srgbClr val="2A4E99"/>
                </a:solidFill>
                <a:effectLst/>
                <a:uLnTx/>
                <a:uFillTx/>
                <a:ea typeface="+mn-ea"/>
              </a:endParaRPr>
            </a:p>
          </p:txBody>
        </p:sp>
        <p:sp>
          <p:nvSpPr>
            <p:cNvPr id="1573" name="TextBox 1572">
              <a:extLst>
                <a:ext uri="{FF2B5EF4-FFF2-40B4-BE49-F238E27FC236}">
                  <a16:creationId xmlns:a16="http://schemas.microsoft.com/office/drawing/2014/main" id="{DE4908DB-91F2-0872-9015-1ED62D64982A}"/>
                </a:ext>
              </a:extLst>
            </p:cNvPr>
            <p:cNvSpPr txBox="1"/>
            <p:nvPr/>
          </p:nvSpPr>
          <p:spPr>
            <a:xfrm>
              <a:off x="17520103" y="7646260"/>
              <a:ext cx="104853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b</a:t>
              </a:r>
              <a:r>
                <a:rPr kumimoji="0" lang="en-US" sz="3200" b="0" i="0" u="none" strike="noStrike" kern="1200" cap="none" spc="0" normalizeH="0" baseline="-25000" noProof="0" dirty="0">
                  <a:ln>
                    <a:noFill/>
                  </a:ln>
                  <a:solidFill>
                    <a:srgbClr val="2A4E99"/>
                  </a:solidFill>
                  <a:effectLst/>
                  <a:uLnTx/>
                  <a:uFillTx/>
                  <a:ea typeface="+mn-ea"/>
                </a:rPr>
                <a:t>2</a:t>
              </a:r>
              <a:endParaRPr kumimoji="0" lang="en-US" sz="3200" b="0" i="0" u="none" strike="noStrike" kern="1200" cap="none" spc="0" normalizeH="0" baseline="0" noProof="0" dirty="0">
                <a:ln>
                  <a:noFill/>
                </a:ln>
                <a:solidFill>
                  <a:srgbClr val="2A4E99"/>
                </a:solidFill>
                <a:effectLst/>
                <a:uLnTx/>
                <a:uFillTx/>
                <a:ea typeface="+mn-ea"/>
              </a:endParaRPr>
            </a:p>
          </p:txBody>
        </p:sp>
        <p:sp>
          <p:nvSpPr>
            <p:cNvPr id="1581" name="TextBox 1580">
              <a:extLst>
                <a:ext uri="{FF2B5EF4-FFF2-40B4-BE49-F238E27FC236}">
                  <a16:creationId xmlns:a16="http://schemas.microsoft.com/office/drawing/2014/main" id="{3936F903-B226-95A9-5888-BD3025222549}"/>
                </a:ext>
              </a:extLst>
            </p:cNvPr>
            <p:cNvSpPr txBox="1"/>
            <p:nvPr/>
          </p:nvSpPr>
          <p:spPr>
            <a:xfrm>
              <a:off x="20485098" y="6976951"/>
              <a:ext cx="104853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b</a:t>
              </a:r>
              <a:r>
                <a:rPr kumimoji="0" lang="en-US" sz="3200" b="0" i="0" u="none" strike="noStrike" kern="1200" cap="none" spc="0" normalizeH="0" baseline="-25000" noProof="0" dirty="0">
                  <a:ln>
                    <a:noFill/>
                  </a:ln>
                  <a:solidFill>
                    <a:srgbClr val="2A4E99"/>
                  </a:solidFill>
                  <a:effectLst/>
                  <a:uLnTx/>
                  <a:uFillTx/>
                  <a:ea typeface="+mn-ea"/>
                </a:rPr>
                <a:t>3</a:t>
              </a:r>
              <a:endParaRPr kumimoji="0" lang="en-US" sz="3200" b="0" i="0" u="none" strike="noStrike" kern="1200" cap="none" spc="0" normalizeH="0" baseline="0" noProof="0" dirty="0">
                <a:ln>
                  <a:noFill/>
                </a:ln>
                <a:solidFill>
                  <a:srgbClr val="2A4E99"/>
                </a:solidFill>
                <a:effectLst/>
                <a:uLnTx/>
                <a:uFillTx/>
                <a:ea typeface="+mn-ea"/>
              </a:endParaRPr>
            </a:p>
          </p:txBody>
        </p:sp>
      </p:grpSp>
      <p:grpSp>
        <p:nvGrpSpPr>
          <p:cNvPr id="1599" name="Group 1598">
            <a:extLst>
              <a:ext uri="{FF2B5EF4-FFF2-40B4-BE49-F238E27FC236}">
                <a16:creationId xmlns:a16="http://schemas.microsoft.com/office/drawing/2014/main" id="{02EC0262-0167-C14E-B763-1AF15309C896}"/>
              </a:ext>
            </a:extLst>
          </p:cNvPr>
          <p:cNvGrpSpPr/>
          <p:nvPr/>
        </p:nvGrpSpPr>
        <p:grpSpPr>
          <a:xfrm>
            <a:off x="14538705" y="7410165"/>
            <a:ext cx="8323223" cy="3509171"/>
            <a:chOff x="14538705" y="7410165"/>
            <a:chExt cx="8323223" cy="3509171"/>
          </a:xfrm>
        </p:grpSpPr>
        <p:sp>
          <p:nvSpPr>
            <p:cNvPr id="1509" name="TextBox 1508">
              <a:extLst>
                <a:ext uri="{FF2B5EF4-FFF2-40B4-BE49-F238E27FC236}">
                  <a16:creationId xmlns:a16="http://schemas.microsoft.com/office/drawing/2014/main" id="{5AD1416F-050E-D17A-07A3-E4880204A511}"/>
                </a:ext>
              </a:extLst>
            </p:cNvPr>
            <p:cNvSpPr txBox="1"/>
            <p:nvPr/>
          </p:nvSpPr>
          <p:spPr>
            <a:xfrm>
              <a:off x="14538705" y="9724732"/>
              <a:ext cx="1499253"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88.01</a:t>
              </a:r>
            </a:p>
          </p:txBody>
        </p:sp>
        <p:sp>
          <p:nvSpPr>
            <p:cNvPr id="1518" name="TextBox 1517">
              <a:extLst>
                <a:ext uri="{FF2B5EF4-FFF2-40B4-BE49-F238E27FC236}">
                  <a16:creationId xmlns:a16="http://schemas.microsoft.com/office/drawing/2014/main" id="{45BBFC68-58BE-1CF7-E7E6-51E3657D7DFB}"/>
                </a:ext>
              </a:extLst>
            </p:cNvPr>
            <p:cNvSpPr txBox="1"/>
            <p:nvPr/>
          </p:nvSpPr>
          <p:spPr>
            <a:xfrm>
              <a:off x="15140734" y="7410165"/>
              <a:ext cx="1499253"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90.06</a:t>
              </a:r>
            </a:p>
          </p:txBody>
        </p:sp>
        <p:sp>
          <p:nvSpPr>
            <p:cNvPr id="1522" name="TextBox 1521">
              <a:extLst>
                <a:ext uri="{FF2B5EF4-FFF2-40B4-BE49-F238E27FC236}">
                  <a16:creationId xmlns:a16="http://schemas.microsoft.com/office/drawing/2014/main" id="{D2D89722-5E13-34E8-489F-6E590296EC68}"/>
                </a:ext>
              </a:extLst>
            </p:cNvPr>
            <p:cNvSpPr txBox="1"/>
            <p:nvPr/>
          </p:nvSpPr>
          <p:spPr>
            <a:xfrm>
              <a:off x="17489831" y="8231035"/>
              <a:ext cx="1499253"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201.12</a:t>
              </a:r>
            </a:p>
          </p:txBody>
        </p:sp>
        <p:sp>
          <p:nvSpPr>
            <p:cNvPr id="1574" name="TextBox 1573">
              <a:extLst>
                <a:ext uri="{FF2B5EF4-FFF2-40B4-BE49-F238E27FC236}">
                  <a16:creationId xmlns:a16="http://schemas.microsoft.com/office/drawing/2014/main" id="{4F901577-DB23-9339-049F-5DC26AFCDB1B}"/>
                </a:ext>
              </a:extLst>
            </p:cNvPr>
            <p:cNvSpPr txBox="1"/>
            <p:nvPr/>
          </p:nvSpPr>
          <p:spPr>
            <a:xfrm>
              <a:off x="18397680" y="10334561"/>
              <a:ext cx="1499253"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204.10</a:t>
              </a:r>
            </a:p>
          </p:txBody>
        </p:sp>
        <p:sp>
          <p:nvSpPr>
            <p:cNvPr id="1578" name="TextBox 1577">
              <a:extLst>
                <a:ext uri="{FF2B5EF4-FFF2-40B4-BE49-F238E27FC236}">
                  <a16:creationId xmlns:a16="http://schemas.microsoft.com/office/drawing/2014/main" id="{0E67CF61-E176-7AB7-E896-01F0C635392E}"/>
                </a:ext>
              </a:extLst>
            </p:cNvPr>
            <p:cNvSpPr txBox="1"/>
            <p:nvPr/>
          </p:nvSpPr>
          <p:spPr>
            <a:xfrm>
              <a:off x="20454826" y="7561726"/>
              <a:ext cx="1499253"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315.16</a:t>
              </a:r>
            </a:p>
          </p:txBody>
        </p:sp>
        <p:sp>
          <p:nvSpPr>
            <p:cNvPr id="1582" name="TextBox 1581">
              <a:extLst>
                <a:ext uri="{FF2B5EF4-FFF2-40B4-BE49-F238E27FC236}">
                  <a16:creationId xmlns:a16="http://schemas.microsoft.com/office/drawing/2014/main" id="{20FC8D70-478C-DF7D-4E29-85415B6C876A}"/>
                </a:ext>
              </a:extLst>
            </p:cNvPr>
            <p:cNvSpPr txBox="1"/>
            <p:nvPr/>
          </p:nvSpPr>
          <p:spPr>
            <a:xfrm>
              <a:off x="21362675" y="10017677"/>
              <a:ext cx="1499253"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317.18</a:t>
              </a:r>
            </a:p>
          </p:txBody>
        </p:sp>
      </p:grpSp>
      <p:grpSp>
        <p:nvGrpSpPr>
          <p:cNvPr id="1607" name="Group 1606">
            <a:extLst>
              <a:ext uri="{FF2B5EF4-FFF2-40B4-BE49-F238E27FC236}">
                <a16:creationId xmlns:a16="http://schemas.microsoft.com/office/drawing/2014/main" id="{D008F123-B8DF-04A7-4A52-C646A17A25AC}"/>
              </a:ext>
            </a:extLst>
          </p:cNvPr>
          <p:cNvGrpSpPr/>
          <p:nvPr/>
        </p:nvGrpSpPr>
        <p:grpSpPr>
          <a:xfrm>
            <a:off x="15163177" y="6394477"/>
            <a:ext cx="7547865" cy="3509171"/>
            <a:chOff x="15163177" y="6394477"/>
            <a:chExt cx="7547865" cy="3509171"/>
          </a:xfrm>
        </p:grpSpPr>
        <p:sp>
          <p:nvSpPr>
            <p:cNvPr id="1519" name="TextBox 1518">
              <a:extLst>
                <a:ext uri="{FF2B5EF4-FFF2-40B4-BE49-F238E27FC236}">
                  <a16:creationId xmlns:a16="http://schemas.microsoft.com/office/drawing/2014/main" id="{B7D4E524-0D28-D237-9472-B9828DEFA385}"/>
                </a:ext>
              </a:extLst>
            </p:cNvPr>
            <p:cNvSpPr txBox="1"/>
            <p:nvPr/>
          </p:nvSpPr>
          <p:spPr>
            <a:xfrm>
              <a:off x="15163177" y="6394477"/>
              <a:ext cx="104853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E</a:t>
              </a:r>
              <a:r>
                <a:rPr kumimoji="0" lang="en-US" sz="3200" b="0" i="0" u="none" strike="noStrike" kern="1200" cap="none" spc="0" normalizeH="0" baseline="30000" noProof="0" dirty="0">
                  <a:ln>
                    <a:noFill/>
                  </a:ln>
                  <a:solidFill>
                    <a:srgbClr val="C00000"/>
                  </a:solidFill>
                  <a:effectLst/>
                  <a:uLnTx/>
                  <a:uFillTx/>
                  <a:ea typeface="+mn-ea"/>
                </a:rPr>
                <a:t>+1</a:t>
              </a:r>
              <a:endParaRPr kumimoji="0" lang="en-US" sz="3200" b="0" i="0" u="none" strike="noStrike" kern="1200" cap="none" spc="0" normalizeH="0" baseline="0" noProof="0" dirty="0">
                <a:ln>
                  <a:noFill/>
                </a:ln>
                <a:solidFill>
                  <a:srgbClr val="C00000"/>
                </a:solidFill>
                <a:effectLst/>
                <a:uLnTx/>
                <a:uFillTx/>
                <a:ea typeface="+mn-ea"/>
              </a:endParaRPr>
            </a:p>
          </p:txBody>
        </p:sp>
        <p:sp>
          <p:nvSpPr>
            <p:cNvPr id="1575" name="TextBox 1574">
              <a:extLst>
                <a:ext uri="{FF2B5EF4-FFF2-40B4-BE49-F238E27FC236}">
                  <a16:creationId xmlns:a16="http://schemas.microsoft.com/office/drawing/2014/main" id="{36BD756C-1658-A0DB-14F3-36183CE30661}"/>
                </a:ext>
              </a:extLst>
            </p:cNvPr>
            <p:cNvSpPr txBox="1"/>
            <p:nvPr/>
          </p:nvSpPr>
          <p:spPr>
            <a:xfrm>
              <a:off x="18420123" y="9318873"/>
              <a:ext cx="104853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LE</a:t>
              </a:r>
              <a:r>
                <a:rPr kumimoji="0" lang="en-US" sz="3200" b="0" i="0" u="none" strike="noStrike" kern="1200" cap="none" spc="0" normalizeH="0" baseline="30000" noProof="0" dirty="0">
                  <a:ln>
                    <a:noFill/>
                  </a:ln>
                  <a:solidFill>
                    <a:srgbClr val="C00000"/>
                  </a:solidFill>
                  <a:effectLst/>
                  <a:uLnTx/>
                  <a:uFillTx/>
                  <a:ea typeface="+mn-ea"/>
                </a:rPr>
                <a:t>+1</a:t>
              </a:r>
              <a:endParaRPr kumimoji="0" lang="en-US" sz="3200" b="0" i="0" u="none" strike="noStrike" kern="1200" cap="none" spc="0" normalizeH="0" baseline="0" noProof="0" dirty="0">
                <a:ln>
                  <a:noFill/>
                </a:ln>
                <a:solidFill>
                  <a:srgbClr val="C00000"/>
                </a:solidFill>
                <a:effectLst/>
                <a:uLnTx/>
                <a:uFillTx/>
                <a:ea typeface="+mn-ea"/>
              </a:endParaRPr>
            </a:p>
          </p:txBody>
        </p:sp>
        <p:sp>
          <p:nvSpPr>
            <p:cNvPr id="1583" name="TextBox 1582">
              <a:extLst>
                <a:ext uri="{FF2B5EF4-FFF2-40B4-BE49-F238E27FC236}">
                  <a16:creationId xmlns:a16="http://schemas.microsoft.com/office/drawing/2014/main" id="{5F0C81E9-4E19-68C8-C9C8-E701B39053D8}"/>
                </a:ext>
              </a:extLst>
            </p:cNvPr>
            <p:cNvSpPr txBox="1"/>
            <p:nvPr/>
          </p:nvSpPr>
          <p:spPr>
            <a:xfrm>
              <a:off x="21385118" y="9001989"/>
              <a:ext cx="1325924"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YLE</a:t>
              </a:r>
              <a:r>
                <a:rPr kumimoji="0" lang="en-US" sz="3200" b="0" i="0" u="none" strike="noStrike" kern="1200" cap="none" spc="0" normalizeH="0" baseline="30000" noProof="0" dirty="0">
                  <a:ln>
                    <a:noFill/>
                  </a:ln>
                  <a:solidFill>
                    <a:srgbClr val="C00000"/>
                  </a:solidFill>
                  <a:effectLst/>
                  <a:uLnTx/>
                  <a:uFillTx/>
                  <a:ea typeface="+mn-ea"/>
                </a:rPr>
                <a:t>+1</a:t>
              </a:r>
              <a:endParaRPr kumimoji="0" lang="en-US" sz="3200" b="0" i="0" u="none" strike="noStrike" kern="1200" cap="none" spc="0" normalizeH="0" baseline="0" noProof="0" dirty="0">
                <a:ln>
                  <a:noFill/>
                </a:ln>
                <a:solidFill>
                  <a:srgbClr val="C00000"/>
                </a:solidFill>
                <a:effectLst/>
                <a:uLnTx/>
                <a:uFillTx/>
                <a:ea typeface="+mn-ea"/>
              </a:endParaRPr>
            </a:p>
          </p:txBody>
        </p:sp>
      </p:grpSp>
      <p:grpSp>
        <p:nvGrpSpPr>
          <p:cNvPr id="1605" name="Group 1604">
            <a:extLst>
              <a:ext uri="{FF2B5EF4-FFF2-40B4-BE49-F238E27FC236}">
                <a16:creationId xmlns:a16="http://schemas.microsoft.com/office/drawing/2014/main" id="{B1478CAB-F5BB-5CE4-D019-7D057F7E1B54}"/>
              </a:ext>
            </a:extLst>
          </p:cNvPr>
          <p:cNvGrpSpPr/>
          <p:nvPr/>
        </p:nvGrpSpPr>
        <p:grpSpPr>
          <a:xfrm>
            <a:off x="15171006" y="6825390"/>
            <a:ext cx="7270472" cy="3509171"/>
            <a:chOff x="15171006" y="6825390"/>
            <a:chExt cx="7270472" cy="3509171"/>
          </a:xfrm>
        </p:grpSpPr>
        <p:sp>
          <p:nvSpPr>
            <p:cNvPr id="1520" name="TextBox 1519">
              <a:extLst>
                <a:ext uri="{FF2B5EF4-FFF2-40B4-BE49-F238E27FC236}">
                  <a16:creationId xmlns:a16="http://schemas.microsoft.com/office/drawing/2014/main" id="{D7EAE8F3-A15A-C7E3-DAFC-FEDC82ABDA28}"/>
                </a:ext>
              </a:extLst>
            </p:cNvPr>
            <p:cNvSpPr txBox="1"/>
            <p:nvPr/>
          </p:nvSpPr>
          <p:spPr>
            <a:xfrm>
              <a:off x="15171006" y="6825390"/>
              <a:ext cx="104853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y</a:t>
              </a:r>
              <a:r>
                <a:rPr kumimoji="0" lang="en-US" sz="3200" b="0" i="0" u="none" strike="noStrike" kern="1200" cap="none" spc="0" normalizeH="0" baseline="-25000" noProof="0" dirty="0">
                  <a:ln>
                    <a:noFill/>
                  </a:ln>
                  <a:solidFill>
                    <a:srgbClr val="C00000"/>
                  </a:solidFill>
                  <a:effectLst/>
                  <a:uLnTx/>
                  <a:uFillTx/>
                  <a:ea typeface="+mn-ea"/>
                </a:rPr>
                <a:t>3</a:t>
              </a:r>
              <a:endParaRPr kumimoji="0" lang="en-US" sz="3200" b="0" i="0" u="none" strike="noStrike" kern="1200" cap="none" spc="0" normalizeH="0" baseline="0" noProof="0" dirty="0">
                <a:ln>
                  <a:noFill/>
                </a:ln>
                <a:solidFill>
                  <a:srgbClr val="C00000"/>
                </a:solidFill>
                <a:effectLst/>
                <a:uLnTx/>
                <a:uFillTx/>
                <a:ea typeface="+mn-ea"/>
              </a:endParaRPr>
            </a:p>
          </p:txBody>
        </p:sp>
        <p:sp>
          <p:nvSpPr>
            <p:cNvPr id="1576" name="TextBox 1575">
              <a:extLst>
                <a:ext uri="{FF2B5EF4-FFF2-40B4-BE49-F238E27FC236}">
                  <a16:creationId xmlns:a16="http://schemas.microsoft.com/office/drawing/2014/main" id="{300B898E-ACE4-78A9-FA79-ED173DDA5C52}"/>
                </a:ext>
              </a:extLst>
            </p:cNvPr>
            <p:cNvSpPr txBox="1"/>
            <p:nvPr/>
          </p:nvSpPr>
          <p:spPr>
            <a:xfrm>
              <a:off x="18427952" y="9749786"/>
              <a:ext cx="104853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y</a:t>
              </a:r>
              <a:r>
                <a:rPr kumimoji="0" lang="en-US" sz="3200" b="0" i="0" u="none" strike="noStrike" kern="1200" cap="none" spc="0" normalizeH="0" baseline="-25000" noProof="0" dirty="0">
                  <a:ln>
                    <a:noFill/>
                  </a:ln>
                  <a:solidFill>
                    <a:srgbClr val="C00000"/>
                  </a:solidFill>
                  <a:effectLst/>
                  <a:uLnTx/>
                  <a:uFillTx/>
                  <a:ea typeface="+mn-ea"/>
                </a:rPr>
                <a:t>2</a:t>
              </a:r>
              <a:endParaRPr kumimoji="0" lang="en-US" sz="3200" b="0" i="0" u="none" strike="noStrike" kern="1200" cap="none" spc="0" normalizeH="0" baseline="0" noProof="0" dirty="0">
                <a:ln>
                  <a:noFill/>
                </a:ln>
                <a:solidFill>
                  <a:srgbClr val="C00000"/>
                </a:solidFill>
                <a:effectLst/>
                <a:uLnTx/>
                <a:uFillTx/>
                <a:ea typeface="+mn-ea"/>
              </a:endParaRPr>
            </a:p>
          </p:txBody>
        </p:sp>
        <p:sp>
          <p:nvSpPr>
            <p:cNvPr id="1584" name="TextBox 1583">
              <a:extLst>
                <a:ext uri="{FF2B5EF4-FFF2-40B4-BE49-F238E27FC236}">
                  <a16:creationId xmlns:a16="http://schemas.microsoft.com/office/drawing/2014/main" id="{D7A067D7-EECE-86F7-84DD-E96252A9263A}"/>
                </a:ext>
              </a:extLst>
            </p:cNvPr>
            <p:cNvSpPr txBox="1"/>
            <p:nvPr/>
          </p:nvSpPr>
          <p:spPr>
            <a:xfrm>
              <a:off x="21392947" y="9432902"/>
              <a:ext cx="104853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y</a:t>
              </a:r>
              <a:r>
                <a:rPr kumimoji="0" lang="en-US" sz="3200" b="0" i="0" u="none" strike="noStrike" kern="1200" cap="none" spc="0" normalizeH="0" baseline="-25000" noProof="0" dirty="0">
                  <a:ln>
                    <a:noFill/>
                  </a:ln>
                  <a:solidFill>
                    <a:srgbClr val="C00000"/>
                  </a:solidFill>
                  <a:effectLst/>
                  <a:uLnTx/>
                  <a:uFillTx/>
                  <a:ea typeface="+mn-ea"/>
                </a:rPr>
                <a:t>1</a:t>
              </a:r>
              <a:endParaRPr kumimoji="0" lang="en-US" sz="3200" b="0" i="0" u="none" strike="noStrike" kern="1200" cap="none" spc="0" normalizeH="0" baseline="0" noProof="0" dirty="0">
                <a:ln>
                  <a:noFill/>
                </a:ln>
                <a:solidFill>
                  <a:srgbClr val="C00000"/>
                </a:solidFill>
                <a:effectLst/>
                <a:uLnTx/>
                <a:uFillTx/>
                <a:ea typeface="+mn-ea"/>
              </a:endParaRPr>
            </a:p>
          </p:txBody>
        </p:sp>
      </p:grpSp>
      <p:grpSp>
        <p:nvGrpSpPr>
          <p:cNvPr id="1608" name="Group 1607">
            <a:extLst>
              <a:ext uri="{FF2B5EF4-FFF2-40B4-BE49-F238E27FC236}">
                <a16:creationId xmlns:a16="http://schemas.microsoft.com/office/drawing/2014/main" id="{12337751-254A-86E1-AF09-34A3C453C583}"/>
              </a:ext>
            </a:extLst>
          </p:cNvPr>
          <p:cNvGrpSpPr/>
          <p:nvPr/>
        </p:nvGrpSpPr>
        <p:grpSpPr>
          <a:xfrm>
            <a:off x="17467958" y="2731662"/>
            <a:ext cx="3358695" cy="3294399"/>
            <a:chOff x="17467958" y="2731662"/>
            <a:chExt cx="3358695" cy="3294399"/>
          </a:xfrm>
        </p:grpSpPr>
        <p:sp>
          <p:nvSpPr>
            <p:cNvPr id="1585" name="TextBox 1584">
              <a:extLst>
                <a:ext uri="{FF2B5EF4-FFF2-40B4-BE49-F238E27FC236}">
                  <a16:creationId xmlns:a16="http://schemas.microsoft.com/office/drawing/2014/main" id="{CE18638B-2ECF-4B71-984F-105333F9BFF3}"/>
                </a:ext>
              </a:extLst>
            </p:cNvPr>
            <p:cNvSpPr txBox="1"/>
            <p:nvPr/>
          </p:nvSpPr>
          <p:spPr>
            <a:xfrm>
              <a:off x="17467958" y="3888552"/>
              <a:ext cx="3358695" cy="120032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ea typeface="+mn-ea"/>
                </a:rPr>
                <a:t>K Y L E</a:t>
              </a:r>
            </a:p>
          </p:txBody>
        </p:sp>
        <p:cxnSp>
          <p:nvCxnSpPr>
            <p:cNvPr id="1586" name="Connector: Elbow 1585">
              <a:extLst>
                <a:ext uri="{FF2B5EF4-FFF2-40B4-BE49-F238E27FC236}">
                  <a16:creationId xmlns:a16="http://schemas.microsoft.com/office/drawing/2014/main" id="{61DF8389-7C19-B53C-1FD8-89C078090862}"/>
                </a:ext>
              </a:extLst>
            </p:cNvPr>
            <p:cNvCxnSpPr>
              <a:cxnSpLocks/>
            </p:cNvCxnSpPr>
            <p:nvPr/>
          </p:nvCxnSpPr>
          <p:spPr>
            <a:xfrm rot="5400000" flipH="1" flipV="1">
              <a:off x="18730263" y="3737949"/>
              <a:ext cx="1100830" cy="266745"/>
            </a:xfrm>
            <a:prstGeom prst="bentConnector3">
              <a:avLst>
                <a:gd name="adj1" fmla="val 98237"/>
              </a:avLst>
            </a:prstGeom>
            <a:noFill/>
            <a:ln w="38100" cap="flat" cmpd="sng" algn="ctr">
              <a:solidFill>
                <a:srgbClr val="C00000"/>
              </a:solidFill>
              <a:prstDash val="solid"/>
              <a:miter lim="800000"/>
            </a:ln>
            <a:effectLst/>
          </p:spPr>
        </p:cxnSp>
        <p:cxnSp>
          <p:nvCxnSpPr>
            <p:cNvPr id="1587" name="Connector: Elbow 1586">
              <a:extLst>
                <a:ext uri="{FF2B5EF4-FFF2-40B4-BE49-F238E27FC236}">
                  <a16:creationId xmlns:a16="http://schemas.microsoft.com/office/drawing/2014/main" id="{2EE34167-6561-AF63-F024-A91C2B64F27C}"/>
                </a:ext>
              </a:extLst>
            </p:cNvPr>
            <p:cNvCxnSpPr>
              <a:cxnSpLocks/>
            </p:cNvCxnSpPr>
            <p:nvPr/>
          </p:nvCxnSpPr>
          <p:spPr>
            <a:xfrm rot="5400000" flipH="1" flipV="1">
              <a:off x="17884847" y="3755179"/>
              <a:ext cx="1100830" cy="266745"/>
            </a:xfrm>
            <a:prstGeom prst="bentConnector3">
              <a:avLst>
                <a:gd name="adj1" fmla="val 98237"/>
              </a:avLst>
            </a:prstGeom>
            <a:noFill/>
            <a:ln w="38100" cap="flat" cmpd="sng" algn="ctr">
              <a:solidFill>
                <a:srgbClr val="C00000"/>
              </a:solidFill>
              <a:prstDash val="solid"/>
              <a:miter lim="800000"/>
            </a:ln>
            <a:effectLst/>
          </p:spPr>
        </p:cxnSp>
        <p:cxnSp>
          <p:nvCxnSpPr>
            <p:cNvPr id="1588" name="Connector: Elbow 1587">
              <a:extLst>
                <a:ext uri="{FF2B5EF4-FFF2-40B4-BE49-F238E27FC236}">
                  <a16:creationId xmlns:a16="http://schemas.microsoft.com/office/drawing/2014/main" id="{6031BEFE-6169-04D8-7811-EDA336601DA4}"/>
                </a:ext>
              </a:extLst>
            </p:cNvPr>
            <p:cNvCxnSpPr>
              <a:cxnSpLocks/>
            </p:cNvCxnSpPr>
            <p:nvPr/>
          </p:nvCxnSpPr>
          <p:spPr>
            <a:xfrm rot="5400000" flipH="1" flipV="1">
              <a:off x="19447092" y="3737949"/>
              <a:ext cx="1100830" cy="266745"/>
            </a:xfrm>
            <a:prstGeom prst="bentConnector3">
              <a:avLst>
                <a:gd name="adj1" fmla="val 98237"/>
              </a:avLst>
            </a:prstGeom>
            <a:noFill/>
            <a:ln w="38100" cap="flat" cmpd="sng" algn="ctr">
              <a:solidFill>
                <a:srgbClr val="C00000"/>
              </a:solidFill>
              <a:prstDash val="solid"/>
              <a:miter lim="800000"/>
            </a:ln>
            <a:effectLst/>
          </p:spPr>
        </p:cxnSp>
        <p:cxnSp>
          <p:nvCxnSpPr>
            <p:cNvPr id="1589" name="Connector: Elbow 1588">
              <a:extLst>
                <a:ext uri="{FF2B5EF4-FFF2-40B4-BE49-F238E27FC236}">
                  <a16:creationId xmlns:a16="http://schemas.microsoft.com/office/drawing/2014/main" id="{066B8074-B672-6B68-2F23-F768582122EE}"/>
                </a:ext>
              </a:extLst>
            </p:cNvPr>
            <p:cNvCxnSpPr>
              <a:cxnSpLocks/>
            </p:cNvCxnSpPr>
            <p:nvPr/>
          </p:nvCxnSpPr>
          <p:spPr>
            <a:xfrm rot="16200000" flipH="1" flipV="1">
              <a:off x="17618101" y="4842245"/>
              <a:ext cx="1100830" cy="266745"/>
            </a:xfrm>
            <a:prstGeom prst="bentConnector3">
              <a:avLst>
                <a:gd name="adj1" fmla="val 98237"/>
              </a:avLst>
            </a:prstGeom>
            <a:noFill/>
            <a:ln w="38100" cap="flat" cmpd="sng" algn="ctr">
              <a:solidFill>
                <a:srgbClr val="2A4E99"/>
              </a:solidFill>
              <a:prstDash val="solid"/>
              <a:miter lim="800000"/>
            </a:ln>
            <a:effectLst/>
          </p:spPr>
        </p:cxnSp>
        <p:cxnSp>
          <p:nvCxnSpPr>
            <p:cNvPr id="1590" name="Connector: Elbow 1589">
              <a:extLst>
                <a:ext uri="{FF2B5EF4-FFF2-40B4-BE49-F238E27FC236}">
                  <a16:creationId xmlns:a16="http://schemas.microsoft.com/office/drawing/2014/main" id="{F94F6BD4-EAED-7D0C-D2DE-F766301F9413}"/>
                </a:ext>
              </a:extLst>
            </p:cNvPr>
            <p:cNvCxnSpPr>
              <a:cxnSpLocks/>
            </p:cNvCxnSpPr>
            <p:nvPr/>
          </p:nvCxnSpPr>
          <p:spPr>
            <a:xfrm rot="16200000" flipH="1" flipV="1">
              <a:off x="18463517" y="4838780"/>
              <a:ext cx="1100830" cy="266745"/>
            </a:xfrm>
            <a:prstGeom prst="bentConnector3">
              <a:avLst>
                <a:gd name="adj1" fmla="val 98237"/>
              </a:avLst>
            </a:prstGeom>
            <a:noFill/>
            <a:ln w="38100" cap="flat" cmpd="sng" algn="ctr">
              <a:solidFill>
                <a:srgbClr val="2A4E99"/>
              </a:solidFill>
              <a:prstDash val="solid"/>
              <a:miter lim="800000"/>
            </a:ln>
            <a:effectLst/>
          </p:spPr>
        </p:cxnSp>
        <p:cxnSp>
          <p:nvCxnSpPr>
            <p:cNvPr id="1591" name="Connector: Elbow 1590">
              <a:extLst>
                <a:ext uri="{FF2B5EF4-FFF2-40B4-BE49-F238E27FC236}">
                  <a16:creationId xmlns:a16="http://schemas.microsoft.com/office/drawing/2014/main" id="{05AF5C0A-DFCA-72D1-0582-1EF16C444330}"/>
                </a:ext>
              </a:extLst>
            </p:cNvPr>
            <p:cNvCxnSpPr>
              <a:cxnSpLocks/>
            </p:cNvCxnSpPr>
            <p:nvPr/>
          </p:nvCxnSpPr>
          <p:spPr>
            <a:xfrm rot="16200000" flipH="1" flipV="1">
              <a:off x="19180346" y="4838781"/>
              <a:ext cx="1100830" cy="266745"/>
            </a:xfrm>
            <a:prstGeom prst="bentConnector3">
              <a:avLst>
                <a:gd name="adj1" fmla="val 98237"/>
              </a:avLst>
            </a:prstGeom>
            <a:noFill/>
            <a:ln w="38100" cap="flat" cmpd="sng" algn="ctr">
              <a:solidFill>
                <a:srgbClr val="2A4E99"/>
              </a:solidFill>
              <a:prstDash val="solid"/>
              <a:miter lim="800000"/>
            </a:ln>
            <a:effectLst/>
          </p:spPr>
        </p:cxnSp>
        <p:sp>
          <p:nvSpPr>
            <p:cNvPr id="1592" name="TextBox 1591">
              <a:extLst>
                <a:ext uri="{FF2B5EF4-FFF2-40B4-BE49-F238E27FC236}">
                  <a16:creationId xmlns:a16="http://schemas.microsoft.com/office/drawing/2014/main" id="{F77B75EA-C771-1364-6B83-1BDF5B5D90A2}"/>
                </a:ext>
              </a:extLst>
            </p:cNvPr>
            <p:cNvSpPr txBox="1"/>
            <p:nvPr/>
          </p:nvSpPr>
          <p:spPr>
            <a:xfrm>
              <a:off x="18252625" y="2735888"/>
              <a:ext cx="56788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y</a:t>
              </a:r>
              <a:r>
                <a:rPr kumimoji="0" lang="en-US" sz="3200" b="0" i="0" u="none" strike="noStrike" kern="1200" cap="none" spc="0" normalizeH="0" baseline="-25000" noProof="0" dirty="0">
                  <a:ln>
                    <a:noFill/>
                  </a:ln>
                  <a:solidFill>
                    <a:srgbClr val="C00000"/>
                  </a:solidFill>
                  <a:effectLst/>
                  <a:uLnTx/>
                  <a:uFillTx/>
                  <a:ea typeface="+mn-ea"/>
                </a:rPr>
                <a:t>3</a:t>
              </a:r>
              <a:endParaRPr kumimoji="0" lang="en-US" sz="3200" b="0" i="0" u="none" strike="noStrike" kern="1200" cap="none" spc="0" normalizeH="0" baseline="0" noProof="0" dirty="0">
                <a:ln>
                  <a:noFill/>
                </a:ln>
                <a:solidFill>
                  <a:srgbClr val="C00000"/>
                </a:solidFill>
                <a:effectLst/>
                <a:uLnTx/>
                <a:uFillTx/>
                <a:ea typeface="+mn-ea"/>
              </a:endParaRPr>
            </a:p>
          </p:txBody>
        </p:sp>
        <p:sp>
          <p:nvSpPr>
            <p:cNvPr id="1593" name="TextBox 1592">
              <a:extLst>
                <a:ext uri="{FF2B5EF4-FFF2-40B4-BE49-F238E27FC236}">
                  <a16:creationId xmlns:a16="http://schemas.microsoft.com/office/drawing/2014/main" id="{C9A1FADD-4A37-E90C-024C-EE14C4EE310E}"/>
                </a:ext>
              </a:extLst>
            </p:cNvPr>
            <p:cNvSpPr txBox="1"/>
            <p:nvPr/>
          </p:nvSpPr>
          <p:spPr>
            <a:xfrm>
              <a:off x="19029507" y="2744574"/>
              <a:ext cx="567881"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y</a:t>
              </a:r>
              <a:r>
                <a:rPr kumimoji="0" lang="en-US" sz="3200" b="0" i="0" u="none" strike="noStrike" kern="1200" cap="none" spc="0" normalizeH="0" baseline="-25000" noProof="0" dirty="0">
                  <a:ln>
                    <a:noFill/>
                  </a:ln>
                  <a:solidFill>
                    <a:srgbClr val="C00000"/>
                  </a:solidFill>
                  <a:effectLst/>
                  <a:uLnTx/>
                  <a:uFillTx/>
                  <a:ea typeface="+mn-ea"/>
                </a:rPr>
                <a:t>2</a:t>
              </a:r>
              <a:endParaRPr kumimoji="0" lang="en-US" sz="3200" b="0" i="0" u="none" strike="noStrike" kern="1200" cap="none" spc="0" normalizeH="0" baseline="0" noProof="0" dirty="0">
                <a:ln>
                  <a:noFill/>
                </a:ln>
                <a:solidFill>
                  <a:srgbClr val="C00000"/>
                </a:solidFill>
                <a:effectLst/>
                <a:uLnTx/>
                <a:uFillTx/>
                <a:ea typeface="+mn-ea"/>
              </a:endParaRPr>
            </a:p>
          </p:txBody>
        </p:sp>
        <p:sp>
          <p:nvSpPr>
            <p:cNvPr id="1594" name="TextBox 1593">
              <a:extLst>
                <a:ext uri="{FF2B5EF4-FFF2-40B4-BE49-F238E27FC236}">
                  <a16:creationId xmlns:a16="http://schemas.microsoft.com/office/drawing/2014/main" id="{60965ED3-A07E-1CF2-8A29-A8864CE932C7}"/>
                </a:ext>
              </a:extLst>
            </p:cNvPr>
            <p:cNvSpPr txBox="1"/>
            <p:nvPr/>
          </p:nvSpPr>
          <p:spPr>
            <a:xfrm>
              <a:off x="19806389" y="2731662"/>
              <a:ext cx="565642"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ea typeface="+mn-ea"/>
                </a:rPr>
                <a:t>y</a:t>
              </a:r>
              <a:r>
                <a:rPr kumimoji="0" lang="en-US" sz="3200" b="0" i="0" u="none" strike="noStrike" kern="1200" cap="none" spc="0" normalizeH="0" baseline="-25000" noProof="0" dirty="0">
                  <a:ln>
                    <a:noFill/>
                  </a:ln>
                  <a:solidFill>
                    <a:srgbClr val="C00000"/>
                  </a:solidFill>
                  <a:effectLst/>
                  <a:uLnTx/>
                  <a:uFillTx/>
                  <a:ea typeface="+mn-ea"/>
                </a:rPr>
                <a:t>1</a:t>
              </a:r>
              <a:endParaRPr kumimoji="0" lang="en-US" sz="3200" b="0" i="0" u="none" strike="noStrike" kern="1200" cap="none" spc="0" normalizeH="0" baseline="0" noProof="0" dirty="0">
                <a:ln>
                  <a:noFill/>
                </a:ln>
                <a:solidFill>
                  <a:srgbClr val="C00000"/>
                </a:solidFill>
                <a:effectLst/>
                <a:uLnTx/>
                <a:uFillTx/>
                <a:ea typeface="+mn-ea"/>
              </a:endParaRPr>
            </a:p>
          </p:txBody>
        </p:sp>
        <p:sp>
          <p:nvSpPr>
            <p:cNvPr id="1595" name="TextBox 1594">
              <a:extLst>
                <a:ext uri="{FF2B5EF4-FFF2-40B4-BE49-F238E27FC236}">
                  <a16:creationId xmlns:a16="http://schemas.microsoft.com/office/drawing/2014/main" id="{F652C593-8997-64A1-0322-8E31ED1A4867}"/>
                </a:ext>
              </a:extLst>
            </p:cNvPr>
            <p:cNvSpPr txBox="1"/>
            <p:nvPr/>
          </p:nvSpPr>
          <p:spPr>
            <a:xfrm>
              <a:off x="17903706" y="5441285"/>
              <a:ext cx="601188"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b</a:t>
              </a:r>
              <a:r>
                <a:rPr kumimoji="0" lang="en-US" sz="3200" b="0" i="0" u="none" strike="noStrike" kern="1200" cap="none" spc="0" normalizeH="0" baseline="-25000" noProof="0" dirty="0">
                  <a:ln>
                    <a:noFill/>
                  </a:ln>
                  <a:solidFill>
                    <a:srgbClr val="2A4E99"/>
                  </a:solidFill>
                  <a:effectLst/>
                  <a:uLnTx/>
                  <a:uFillTx/>
                  <a:ea typeface="+mn-ea"/>
                </a:rPr>
                <a:t>1</a:t>
              </a:r>
              <a:endParaRPr kumimoji="0" lang="en-US" sz="3200" b="0" i="0" u="none" strike="noStrike" kern="1200" cap="none" spc="0" normalizeH="0" baseline="0" noProof="0" dirty="0">
                <a:ln>
                  <a:noFill/>
                </a:ln>
                <a:solidFill>
                  <a:srgbClr val="2A4E99"/>
                </a:solidFill>
                <a:effectLst/>
                <a:uLnTx/>
                <a:uFillTx/>
                <a:ea typeface="+mn-ea"/>
              </a:endParaRPr>
            </a:p>
          </p:txBody>
        </p:sp>
        <p:sp>
          <p:nvSpPr>
            <p:cNvPr id="1596" name="TextBox 1595">
              <a:extLst>
                <a:ext uri="{FF2B5EF4-FFF2-40B4-BE49-F238E27FC236}">
                  <a16:creationId xmlns:a16="http://schemas.microsoft.com/office/drawing/2014/main" id="{A705F149-0F91-0340-01A1-20337A2FC168}"/>
                </a:ext>
              </a:extLst>
            </p:cNvPr>
            <p:cNvSpPr txBox="1"/>
            <p:nvPr/>
          </p:nvSpPr>
          <p:spPr>
            <a:xfrm>
              <a:off x="18751972" y="5441286"/>
              <a:ext cx="601188"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b</a:t>
              </a:r>
              <a:r>
                <a:rPr kumimoji="0" lang="en-US" sz="3200" b="0" i="0" u="none" strike="noStrike" kern="1200" cap="none" spc="0" normalizeH="0" baseline="-25000" noProof="0" dirty="0">
                  <a:ln>
                    <a:noFill/>
                  </a:ln>
                  <a:solidFill>
                    <a:srgbClr val="2A4E99"/>
                  </a:solidFill>
                  <a:effectLst/>
                  <a:uLnTx/>
                  <a:uFillTx/>
                  <a:ea typeface="+mn-ea"/>
                </a:rPr>
                <a:t>2</a:t>
              </a:r>
              <a:endParaRPr kumimoji="0" lang="en-US" sz="3200" b="0" i="0" u="none" strike="noStrike" kern="1200" cap="none" spc="0" normalizeH="0" baseline="0" noProof="0" dirty="0">
                <a:ln>
                  <a:noFill/>
                </a:ln>
                <a:solidFill>
                  <a:srgbClr val="2A4E99"/>
                </a:solidFill>
                <a:effectLst/>
                <a:uLnTx/>
                <a:uFillTx/>
                <a:ea typeface="+mn-ea"/>
              </a:endParaRPr>
            </a:p>
          </p:txBody>
        </p:sp>
        <p:sp>
          <p:nvSpPr>
            <p:cNvPr id="1597" name="TextBox 1596">
              <a:extLst>
                <a:ext uri="{FF2B5EF4-FFF2-40B4-BE49-F238E27FC236}">
                  <a16:creationId xmlns:a16="http://schemas.microsoft.com/office/drawing/2014/main" id="{C09DC9D2-0B08-4A81-E8E7-8185EA863000}"/>
                </a:ext>
              </a:extLst>
            </p:cNvPr>
            <p:cNvSpPr txBox="1"/>
            <p:nvPr/>
          </p:nvSpPr>
          <p:spPr>
            <a:xfrm>
              <a:off x="19488022" y="5441286"/>
              <a:ext cx="601188" cy="58477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A4E99"/>
                  </a:solidFill>
                  <a:effectLst/>
                  <a:uLnTx/>
                  <a:uFillTx/>
                  <a:ea typeface="+mn-ea"/>
                </a:rPr>
                <a:t>b</a:t>
              </a:r>
              <a:r>
                <a:rPr kumimoji="0" lang="en-US" sz="3200" b="0" i="0" u="none" strike="noStrike" kern="1200" cap="none" spc="0" normalizeH="0" baseline="-25000" noProof="0" dirty="0">
                  <a:ln>
                    <a:noFill/>
                  </a:ln>
                  <a:solidFill>
                    <a:srgbClr val="2A4E99"/>
                  </a:solidFill>
                  <a:effectLst/>
                  <a:uLnTx/>
                  <a:uFillTx/>
                  <a:ea typeface="+mn-ea"/>
                </a:rPr>
                <a:t>3</a:t>
              </a:r>
              <a:endParaRPr kumimoji="0" lang="en-US" sz="3200" b="0" i="0" u="none" strike="noStrike" kern="1200" cap="none" spc="0" normalizeH="0" baseline="0" noProof="0" dirty="0">
                <a:ln>
                  <a:noFill/>
                </a:ln>
                <a:solidFill>
                  <a:srgbClr val="2A4E99"/>
                </a:solidFill>
                <a:effectLst/>
                <a:uLnTx/>
                <a:uFillTx/>
                <a:ea typeface="+mn-ea"/>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0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7" name="7) Isolate and Fragment the Peptides in the Mass Spectrometer"/>
          <p:cNvSpPr txBox="1">
            <a:spLocks noGrp="1"/>
          </p:cNvSpPr>
          <p:nvPr>
            <p:ph type="title"/>
          </p:nvPr>
        </p:nvSpPr>
        <p:spPr>
          <a:xfrm>
            <a:off x="115671" y="1231613"/>
            <a:ext cx="24080523" cy="1168740"/>
          </a:xfrm>
          <a:prstGeom prst="rect">
            <a:avLst/>
          </a:prstGeom>
        </p:spPr>
        <p:txBody>
          <a:bodyPr/>
          <a:lstStyle>
            <a:lvl1pPr indent="13099" defTabSz="943167">
              <a:defRPr sz="6630"/>
            </a:lvl1pPr>
          </a:lstStyle>
          <a:p>
            <a:r>
              <a:rPr dirty="0"/>
              <a:t>Isolate and Fragment the Peptides in the Mass Spectrometer</a:t>
            </a:r>
          </a:p>
        </p:txBody>
      </p:sp>
      <p:grpSp>
        <p:nvGrpSpPr>
          <p:cNvPr id="1654" name="object 4"/>
          <p:cNvGrpSpPr/>
          <p:nvPr/>
        </p:nvGrpSpPr>
        <p:grpSpPr>
          <a:xfrm>
            <a:off x="8012906" y="4139470"/>
            <a:ext cx="7861133" cy="3011738"/>
            <a:chOff x="0" y="0"/>
            <a:chExt cx="7861131" cy="3011736"/>
          </a:xfrm>
        </p:grpSpPr>
        <p:sp>
          <p:nvSpPr>
            <p:cNvPr id="1648" name="object 5"/>
            <p:cNvSpPr/>
            <p:nvPr/>
          </p:nvSpPr>
          <p:spPr>
            <a:xfrm>
              <a:off x="0" y="2999191"/>
              <a:ext cx="3147220" cy="2"/>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49" name="object 6"/>
            <p:cNvSpPr/>
            <p:nvPr/>
          </p:nvSpPr>
          <p:spPr>
            <a:xfrm flipV="1">
              <a:off x="1464468" y="1213253"/>
              <a:ext cx="3" cy="1762764"/>
            </a:xfrm>
            <a:prstGeom prst="line">
              <a:avLst/>
            </a:prstGeom>
            <a:noFill/>
            <a:ln w="50800" cap="flat">
              <a:solidFill>
                <a:srgbClr val="59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50" name="object 7"/>
            <p:cNvSpPr/>
            <p:nvPr/>
          </p:nvSpPr>
          <p:spPr>
            <a:xfrm>
              <a:off x="3210719" y="2999191"/>
              <a:ext cx="2829714" cy="2"/>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51" name="object 8"/>
            <p:cNvSpPr/>
            <p:nvPr/>
          </p:nvSpPr>
          <p:spPr>
            <a:xfrm flipV="1">
              <a:off x="3178968" y="-1"/>
              <a:ext cx="2" cy="3011738"/>
            </a:xfrm>
            <a:prstGeom prst="line">
              <a:avLst/>
            </a:prstGeom>
            <a:noFill/>
            <a:ln w="50800" cap="flat">
              <a:solidFill>
                <a:srgbClr val="D79B5D"/>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52" name="object 9"/>
            <p:cNvSpPr/>
            <p:nvPr/>
          </p:nvSpPr>
          <p:spPr>
            <a:xfrm>
              <a:off x="6103931" y="2999191"/>
              <a:ext cx="1757201" cy="2"/>
            </a:xfrm>
            <a:prstGeom prst="line">
              <a:avLst/>
            </a:prstGeom>
            <a:noFill/>
            <a:ln w="12700" cap="flat">
              <a:solidFill>
                <a:srgbClr val="000000"/>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53" name="object 10"/>
            <p:cNvSpPr/>
            <p:nvPr/>
          </p:nvSpPr>
          <p:spPr>
            <a:xfrm flipV="1">
              <a:off x="6072181" y="378154"/>
              <a:ext cx="2" cy="2633582"/>
            </a:xfrm>
            <a:prstGeom prst="line">
              <a:avLst/>
            </a:prstGeom>
            <a:noFill/>
            <a:ln w="508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grpSp>
      <p:sp>
        <p:nvSpPr>
          <p:cNvPr id="1655" name="object 11"/>
          <p:cNvSpPr txBox="1"/>
          <p:nvPr/>
        </p:nvSpPr>
        <p:spPr>
          <a:xfrm>
            <a:off x="11236796" y="7241078"/>
            <a:ext cx="849514" cy="554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0">
              <a:lnSpc>
                <a:spcPct val="100000"/>
              </a:lnSpc>
              <a:defRPr sz="4000" spc="-6"/>
            </a:pPr>
            <a:r>
              <a:t>m</a:t>
            </a:r>
            <a:r>
              <a:rPr spc="-12"/>
              <a:t>/</a:t>
            </a:r>
            <a:r>
              <a:t>z</a:t>
            </a:r>
          </a:p>
        </p:txBody>
      </p:sp>
      <p:grpSp>
        <p:nvGrpSpPr>
          <p:cNvPr id="1698" name="object 16"/>
          <p:cNvGrpSpPr/>
          <p:nvPr/>
        </p:nvGrpSpPr>
        <p:grpSpPr>
          <a:xfrm>
            <a:off x="3373415" y="9656367"/>
            <a:ext cx="4919063" cy="1939313"/>
            <a:chOff x="0" y="0"/>
            <a:chExt cx="4919062" cy="1939312"/>
          </a:xfrm>
        </p:grpSpPr>
        <p:sp>
          <p:nvSpPr>
            <p:cNvPr id="1656" name="object 17"/>
            <p:cNvSpPr/>
            <p:nvPr/>
          </p:nvSpPr>
          <p:spPr>
            <a:xfrm>
              <a:off x="67345" y="0"/>
              <a:ext cx="4818308"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57" name="object 18"/>
            <p:cNvSpPr/>
            <p:nvPr/>
          </p:nvSpPr>
          <p:spPr>
            <a:xfrm>
              <a:off x="67345" y="1939312"/>
              <a:ext cx="4818308"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58" name="object 19"/>
            <p:cNvSpPr/>
            <p:nvPr/>
          </p:nvSpPr>
          <p:spPr>
            <a:xfrm>
              <a:off x="4306444" y="985768"/>
              <a:ext cx="612618" cy="1608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3" y="9442"/>
                  </a:lnTo>
                  <a:lnTo>
                    <a:pt x="19242" y="13441"/>
                  </a:lnTo>
                  <a:lnTo>
                    <a:pt x="17573" y="16785"/>
                  </a:lnTo>
                  <a:lnTo>
                    <a:pt x="15571" y="19347"/>
                  </a:lnTo>
                  <a:lnTo>
                    <a:pt x="13299" y="20995"/>
                  </a:lnTo>
                  <a:lnTo>
                    <a:pt x="10823" y="21600"/>
                  </a:lnTo>
                  <a:lnTo>
                    <a:pt x="8346" y="21071"/>
                  </a:lnTo>
                  <a:lnTo>
                    <a:pt x="6070" y="19494"/>
                  </a:lnTo>
                  <a:lnTo>
                    <a:pt x="4062" y="16994"/>
                  </a:lnTo>
                  <a:lnTo>
                    <a:pt x="2386" y="13701"/>
                  </a:lnTo>
                  <a:lnTo>
                    <a:pt x="1107" y="9741"/>
                  </a:lnTo>
                  <a:lnTo>
                    <a:pt x="290" y="5242"/>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59" name="object 20"/>
            <p:cNvSpPr/>
            <p:nvPr/>
          </p:nvSpPr>
          <p:spPr>
            <a:xfrm>
              <a:off x="17956" y="844601"/>
              <a:ext cx="612661" cy="160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8" y="12158"/>
                  </a:lnTo>
                  <a:lnTo>
                    <a:pt x="2359" y="8159"/>
                  </a:lnTo>
                  <a:lnTo>
                    <a:pt x="4027" y="4815"/>
                  </a:lnTo>
                  <a:lnTo>
                    <a:pt x="6030"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60" name="object 21"/>
            <p:cNvSpPr/>
            <p:nvPr/>
          </p:nvSpPr>
          <p:spPr>
            <a:xfrm>
              <a:off x="630498" y="979251"/>
              <a:ext cx="612659" cy="1608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2" y="9443"/>
                  </a:lnTo>
                  <a:lnTo>
                    <a:pt x="19241" y="13443"/>
                  </a:lnTo>
                  <a:lnTo>
                    <a:pt x="17572" y="16788"/>
                  </a:lnTo>
                  <a:lnTo>
                    <a:pt x="15570" y="19349"/>
                  </a:lnTo>
                  <a:lnTo>
                    <a:pt x="13298" y="20996"/>
                  </a:lnTo>
                  <a:lnTo>
                    <a:pt x="10822"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61" name="object 22"/>
            <p:cNvSpPr/>
            <p:nvPr/>
          </p:nvSpPr>
          <p:spPr>
            <a:xfrm>
              <a:off x="1243241" y="839682"/>
              <a:ext cx="612660" cy="160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8" y="12158"/>
                  </a:lnTo>
                  <a:lnTo>
                    <a:pt x="2358" y="8159"/>
                  </a:lnTo>
                  <a:lnTo>
                    <a:pt x="4027" y="4815"/>
                  </a:lnTo>
                  <a:lnTo>
                    <a:pt x="6030" y="2253"/>
                  </a:lnTo>
                  <a:lnTo>
                    <a:pt x="8301" y="605"/>
                  </a:lnTo>
                  <a:lnTo>
                    <a:pt x="10778" y="0"/>
                  </a:lnTo>
                  <a:lnTo>
                    <a:pt x="13254" y="528"/>
                  </a:lnTo>
                  <a:lnTo>
                    <a:pt x="15529" y="2106"/>
                  </a:lnTo>
                  <a:lnTo>
                    <a:pt x="17537" y="4605"/>
                  </a:lnTo>
                  <a:lnTo>
                    <a:pt x="19213" y="7899"/>
                  </a:lnTo>
                  <a:lnTo>
                    <a:pt x="20492" y="11859"/>
                  </a:lnTo>
                  <a:lnTo>
                    <a:pt x="21309" y="16357"/>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62" name="object 23"/>
            <p:cNvSpPr/>
            <p:nvPr/>
          </p:nvSpPr>
          <p:spPr>
            <a:xfrm>
              <a:off x="1855758" y="974330"/>
              <a:ext cx="612659" cy="1608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2" y="9443"/>
                  </a:lnTo>
                  <a:lnTo>
                    <a:pt x="19242" y="13443"/>
                  </a:lnTo>
                  <a:lnTo>
                    <a:pt x="17573" y="16788"/>
                  </a:lnTo>
                  <a:lnTo>
                    <a:pt x="15571" y="19349"/>
                  </a:lnTo>
                  <a:lnTo>
                    <a:pt x="13300"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63" name="object 24"/>
            <p:cNvSpPr/>
            <p:nvPr/>
          </p:nvSpPr>
          <p:spPr>
            <a:xfrm>
              <a:off x="2468501" y="834760"/>
              <a:ext cx="612659" cy="160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8" y="12158"/>
                  </a:lnTo>
                  <a:lnTo>
                    <a:pt x="2359" y="8159"/>
                  </a:lnTo>
                  <a:lnTo>
                    <a:pt x="4028" y="4815"/>
                  </a:lnTo>
                  <a:lnTo>
                    <a:pt x="6031" y="2253"/>
                  </a:lnTo>
                  <a:lnTo>
                    <a:pt x="8302" y="605"/>
                  </a:lnTo>
                  <a:lnTo>
                    <a:pt x="10778" y="0"/>
                  </a:lnTo>
                  <a:lnTo>
                    <a:pt x="13255" y="527"/>
                  </a:lnTo>
                  <a:lnTo>
                    <a:pt x="15530" y="2103"/>
                  </a:lnTo>
                  <a:lnTo>
                    <a:pt x="17538" y="4603"/>
                  </a:lnTo>
                  <a:lnTo>
                    <a:pt x="19213" y="7896"/>
                  </a:lnTo>
                  <a:lnTo>
                    <a:pt x="20492" y="11856"/>
                  </a:lnTo>
                  <a:lnTo>
                    <a:pt x="21309" y="16354"/>
                  </a:lnTo>
                  <a:lnTo>
                    <a:pt x="21600" y="21262"/>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64" name="object 25"/>
            <p:cNvSpPr/>
            <p:nvPr/>
          </p:nvSpPr>
          <p:spPr>
            <a:xfrm>
              <a:off x="3081059" y="969410"/>
              <a:ext cx="612659" cy="1608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2" y="9445"/>
                  </a:lnTo>
                  <a:lnTo>
                    <a:pt x="19241" y="13446"/>
                  </a:lnTo>
                  <a:lnTo>
                    <a:pt x="17572" y="16791"/>
                  </a:lnTo>
                  <a:lnTo>
                    <a:pt x="15570" y="19352"/>
                  </a:lnTo>
                  <a:lnTo>
                    <a:pt x="13298" y="20998"/>
                  </a:lnTo>
                  <a:lnTo>
                    <a:pt x="10822" y="21600"/>
                  </a:lnTo>
                  <a:lnTo>
                    <a:pt x="8346" y="21075"/>
                  </a:lnTo>
                  <a:lnTo>
                    <a:pt x="6071" y="19499"/>
                  </a:lnTo>
                  <a:lnTo>
                    <a:pt x="4063" y="17000"/>
                  </a:lnTo>
                  <a:lnTo>
                    <a:pt x="2387" y="13706"/>
                  </a:lnTo>
                  <a:lnTo>
                    <a:pt x="1108" y="9745"/>
                  </a:lnTo>
                  <a:lnTo>
                    <a:pt x="291" y="5244"/>
                  </a:lnTo>
                  <a:lnTo>
                    <a:pt x="0" y="33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65" name="object 26"/>
            <p:cNvSpPr/>
            <p:nvPr/>
          </p:nvSpPr>
          <p:spPr>
            <a:xfrm>
              <a:off x="3693802" y="829839"/>
              <a:ext cx="612659" cy="1608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8" y="12156"/>
                  </a:lnTo>
                  <a:lnTo>
                    <a:pt x="2358" y="8156"/>
                  </a:lnTo>
                  <a:lnTo>
                    <a:pt x="4027" y="4811"/>
                  </a:lnTo>
                  <a:lnTo>
                    <a:pt x="6030" y="2250"/>
                  </a:lnTo>
                  <a:lnTo>
                    <a:pt x="8301" y="603"/>
                  </a:lnTo>
                  <a:lnTo>
                    <a:pt x="10778" y="0"/>
                  </a:lnTo>
                  <a:lnTo>
                    <a:pt x="13254" y="526"/>
                  </a:lnTo>
                  <a:lnTo>
                    <a:pt x="15529" y="2103"/>
                  </a:lnTo>
                  <a:lnTo>
                    <a:pt x="17537" y="4602"/>
                  </a:lnTo>
                  <a:lnTo>
                    <a:pt x="19213" y="7896"/>
                  </a:lnTo>
                  <a:lnTo>
                    <a:pt x="20492" y="11856"/>
                  </a:lnTo>
                  <a:lnTo>
                    <a:pt x="21309" y="16356"/>
                  </a:lnTo>
                  <a:lnTo>
                    <a:pt x="21600" y="21267"/>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pic>
          <p:nvPicPr>
            <p:cNvPr id="1666" name="object 27" descr="object 27"/>
            <p:cNvPicPr>
              <a:picLocks noChangeAspect="1"/>
            </p:cNvPicPr>
            <p:nvPr/>
          </p:nvPicPr>
          <p:blipFill>
            <a:blip r:embed="rId3"/>
            <a:stretch>
              <a:fillRect/>
            </a:stretch>
          </p:blipFill>
          <p:spPr>
            <a:xfrm>
              <a:off x="1148232" y="935501"/>
              <a:ext cx="184823" cy="202668"/>
            </a:xfrm>
            <a:prstGeom prst="rect">
              <a:avLst/>
            </a:prstGeom>
            <a:ln w="12700" cap="flat">
              <a:noFill/>
              <a:miter lim="400000"/>
            </a:ln>
            <a:effectLst/>
          </p:spPr>
        </p:pic>
        <p:sp>
          <p:nvSpPr>
            <p:cNvPr id="1667" name="object 28"/>
            <p:cNvSpPr/>
            <p:nvPr/>
          </p:nvSpPr>
          <p:spPr>
            <a:xfrm>
              <a:off x="1312166" y="638479"/>
              <a:ext cx="142838" cy="3394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43" y="18042"/>
                  </a:lnTo>
                  <a:lnTo>
                    <a:pt x="1394" y="13495"/>
                  </a:lnTo>
                  <a:lnTo>
                    <a:pt x="3051" y="8687"/>
                  </a:lnTo>
                  <a:lnTo>
                    <a:pt x="5213" y="4349"/>
                  </a:lnTo>
                  <a:lnTo>
                    <a:pt x="7777" y="1210"/>
                  </a:lnTo>
                  <a:lnTo>
                    <a:pt x="10641" y="0"/>
                  </a:lnTo>
                  <a:lnTo>
                    <a:pt x="13517" y="1204"/>
                  </a:lnTo>
                  <a:lnTo>
                    <a:pt x="16112" y="4337"/>
                  </a:lnTo>
                  <a:lnTo>
                    <a:pt x="18323" y="8670"/>
                  </a:lnTo>
                  <a:lnTo>
                    <a:pt x="20044" y="13473"/>
                  </a:lnTo>
                  <a:lnTo>
                    <a:pt x="21171" y="18017"/>
                  </a:lnTo>
                  <a:lnTo>
                    <a:pt x="21600" y="2157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68" name="object 29"/>
            <p:cNvSpPr/>
            <p:nvPr/>
          </p:nvSpPr>
          <p:spPr>
            <a:xfrm>
              <a:off x="1454826" y="955797"/>
              <a:ext cx="142838" cy="3603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2" y="2869"/>
                  </a:lnTo>
                  <a:lnTo>
                    <a:pt x="20573" y="6605"/>
                  </a:lnTo>
                  <a:lnTo>
                    <a:pt x="19328" y="10730"/>
                  </a:lnTo>
                  <a:lnTo>
                    <a:pt x="17681" y="14769"/>
                  </a:lnTo>
                  <a:lnTo>
                    <a:pt x="15694" y="18245"/>
                  </a:lnTo>
                  <a:lnTo>
                    <a:pt x="10959" y="21600"/>
                  </a:lnTo>
                  <a:lnTo>
                    <a:pt x="8479" y="20685"/>
                  </a:lnTo>
                  <a:lnTo>
                    <a:pt x="4171" y="14782"/>
                  </a:lnTo>
                  <a:lnTo>
                    <a:pt x="2473" y="10746"/>
                  </a:lnTo>
                  <a:lnTo>
                    <a:pt x="1169" y="6624"/>
                  </a:lnTo>
                  <a:lnTo>
                    <a:pt x="322" y="2890"/>
                  </a:lnTo>
                  <a:lnTo>
                    <a:pt x="0" y="2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69" name="object 30"/>
            <p:cNvSpPr/>
            <p:nvPr/>
          </p:nvSpPr>
          <p:spPr>
            <a:xfrm>
              <a:off x="1597784" y="469041"/>
              <a:ext cx="142880" cy="5081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70" name="object 31"/>
            <p:cNvSpPr/>
            <p:nvPr/>
          </p:nvSpPr>
          <p:spPr>
            <a:xfrm>
              <a:off x="1740444" y="955059"/>
              <a:ext cx="142838" cy="5104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983" y="4238"/>
                  </a:lnTo>
                  <a:lnTo>
                    <a:pt x="20210" y="7266"/>
                  </a:lnTo>
                  <a:lnTo>
                    <a:pt x="19166" y="10549"/>
                  </a:lnTo>
                  <a:lnTo>
                    <a:pt x="17884" y="13825"/>
                  </a:lnTo>
                  <a:lnTo>
                    <a:pt x="16391" y="16831"/>
                  </a:lnTo>
                  <a:lnTo>
                    <a:pt x="14720" y="19304"/>
                  </a:lnTo>
                  <a:lnTo>
                    <a:pt x="10959" y="21600"/>
                  </a:lnTo>
                  <a:lnTo>
                    <a:pt x="9017" y="20984"/>
                  </a:lnTo>
                  <a:lnTo>
                    <a:pt x="5490" y="16839"/>
                  </a:lnTo>
                  <a:lnTo>
                    <a:pt x="3967" y="13836"/>
                  </a:lnTo>
                  <a:lnTo>
                    <a:pt x="2646" y="10562"/>
                  </a:lnTo>
                  <a:lnTo>
                    <a:pt x="1557" y="7281"/>
                  </a:lnTo>
                  <a:lnTo>
                    <a:pt x="733" y="4254"/>
                  </a:lnTo>
                  <a:lnTo>
                    <a:pt x="203" y="1746"/>
                  </a:lnTo>
                  <a:lnTo>
                    <a:pt x="0" y="18"/>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71" name="object 32"/>
            <p:cNvSpPr/>
            <p:nvPr/>
          </p:nvSpPr>
          <p:spPr>
            <a:xfrm>
              <a:off x="1883443" y="201564"/>
              <a:ext cx="142838" cy="7749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0" y="19407"/>
                  </a:lnTo>
                  <a:lnTo>
                    <a:pt x="669" y="17668"/>
                  </a:lnTo>
                  <a:lnTo>
                    <a:pt x="1189" y="15631"/>
                  </a:lnTo>
                  <a:lnTo>
                    <a:pt x="1843" y="13394"/>
                  </a:lnTo>
                  <a:lnTo>
                    <a:pt x="2618" y="11053"/>
                  </a:lnTo>
                  <a:lnTo>
                    <a:pt x="3507" y="8708"/>
                  </a:lnTo>
                  <a:lnTo>
                    <a:pt x="4498" y="6455"/>
                  </a:lnTo>
                  <a:lnTo>
                    <a:pt x="5581" y="4392"/>
                  </a:lnTo>
                  <a:lnTo>
                    <a:pt x="6747" y="2618"/>
                  </a:lnTo>
                  <a:lnTo>
                    <a:pt x="7986" y="1229"/>
                  </a:lnTo>
                  <a:lnTo>
                    <a:pt x="10641" y="0"/>
                  </a:lnTo>
                  <a:lnTo>
                    <a:pt x="11995" y="323"/>
                  </a:lnTo>
                  <a:lnTo>
                    <a:pt x="14552" y="2614"/>
                  </a:lnTo>
                  <a:lnTo>
                    <a:pt x="15734" y="4387"/>
                  </a:lnTo>
                  <a:lnTo>
                    <a:pt x="16837" y="6449"/>
                  </a:lnTo>
                  <a:lnTo>
                    <a:pt x="17852"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72" name="object 33"/>
            <p:cNvSpPr/>
            <p:nvPr/>
          </p:nvSpPr>
          <p:spPr>
            <a:xfrm>
              <a:off x="2026082" y="954361"/>
              <a:ext cx="142881" cy="816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73" name="object 34"/>
            <p:cNvSpPr/>
            <p:nvPr/>
          </p:nvSpPr>
          <p:spPr>
            <a:xfrm>
              <a:off x="2169061" y="58917"/>
              <a:ext cx="154678" cy="1859017"/>
            </a:xfrm>
            <a:custGeom>
              <a:avLst/>
              <a:gdLst/>
              <a:ahLst/>
              <a:cxnLst>
                <a:cxn ang="0">
                  <a:pos x="wd2" y="hd2"/>
                </a:cxn>
                <a:cxn ang="5400000">
                  <a:pos x="wd2" y="hd2"/>
                </a:cxn>
                <a:cxn ang="10800000">
                  <a:pos x="wd2" y="hd2"/>
                </a:cxn>
                <a:cxn ang="16200000">
                  <a:pos x="wd2" y="hd2"/>
                </a:cxn>
              </a:cxnLst>
              <a:rect l="0" t="0" r="r" b="b"/>
              <a:pathLst>
                <a:path w="21600" h="21600" extrusionOk="0">
                  <a:moveTo>
                    <a:pt x="0" y="10653"/>
                  </a:moveTo>
                  <a:lnTo>
                    <a:pt x="173" y="9900"/>
                  </a:lnTo>
                  <a:lnTo>
                    <a:pt x="404" y="9288"/>
                  </a:lnTo>
                  <a:lnTo>
                    <a:pt x="726" y="8554"/>
                  </a:lnTo>
                  <a:lnTo>
                    <a:pt x="1133" y="7726"/>
                  </a:lnTo>
                  <a:lnTo>
                    <a:pt x="1620" y="6830"/>
                  </a:lnTo>
                  <a:lnTo>
                    <a:pt x="2183" y="5893"/>
                  </a:lnTo>
                  <a:lnTo>
                    <a:pt x="2816" y="4941"/>
                  </a:lnTo>
                  <a:lnTo>
                    <a:pt x="3514" y="4001"/>
                  </a:lnTo>
                  <a:lnTo>
                    <a:pt x="4274" y="3100"/>
                  </a:lnTo>
                  <a:lnTo>
                    <a:pt x="5089" y="2264"/>
                  </a:lnTo>
                  <a:lnTo>
                    <a:pt x="5955" y="1520"/>
                  </a:lnTo>
                  <a:lnTo>
                    <a:pt x="6866" y="895"/>
                  </a:lnTo>
                  <a:lnTo>
                    <a:pt x="8807" y="109"/>
                  </a:lnTo>
                  <a:lnTo>
                    <a:pt x="9827" y="0"/>
                  </a:lnTo>
                  <a:lnTo>
                    <a:pt x="10362" y="63"/>
                  </a:lnTo>
                  <a:lnTo>
                    <a:pt x="11979" y="941"/>
                  </a:lnTo>
                  <a:lnTo>
                    <a:pt x="13053" y="2021"/>
                  </a:lnTo>
                  <a:lnTo>
                    <a:pt x="13584" y="2684"/>
                  </a:lnTo>
                  <a:lnTo>
                    <a:pt x="14111" y="3420"/>
                  </a:lnTo>
                  <a:lnTo>
                    <a:pt x="14630" y="4220"/>
                  </a:lnTo>
                  <a:lnTo>
                    <a:pt x="15142" y="5075"/>
                  </a:lnTo>
                  <a:lnTo>
                    <a:pt x="15644" y="5978"/>
                  </a:lnTo>
                  <a:lnTo>
                    <a:pt x="16135" y="6920"/>
                  </a:lnTo>
                  <a:lnTo>
                    <a:pt x="16614" y="7894"/>
                  </a:lnTo>
                  <a:lnTo>
                    <a:pt x="17080" y="8891"/>
                  </a:lnTo>
                  <a:lnTo>
                    <a:pt x="17530" y="9904"/>
                  </a:lnTo>
                  <a:lnTo>
                    <a:pt x="17964" y="10924"/>
                  </a:lnTo>
                  <a:lnTo>
                    <a:pt x="18381" y="11943"/>
                  </a:lnTo>
                  <a:lnTo>
                    <a:pt x="18779" y="12953"/>
                  </a:lnTo>
                  <a:lnTo>
                    <a:pt x="19156" y="13947"/>
                  </a:lnTo>
                  <a:lnTo>
                    <a:pt x="19512" y="14915"/>
                  </a:lnTo>
                  <a:lnTo>
                    <a:pt x="19844" y="15850"/>
                  </a:lnTo>
                  <a:lnTo>
                    <a:pt x="20152" y="16744"/>
                  </a:lnTo>
                  <a:lnTo>
                    <a:pt x="20434" y="17588"/>
                  </a:lnTo>
                  <a:lnTo>
                    <a:pt x="20690" y="18375"/>
                  </a:lnTo>
                  <a:lnTo>
                    <a:pt x="20916" y="19097"/>
                  </a:lnTo>
                  <a:lnTo>
                    <a:pt x="21113" y="19745"/>
                  </a:lnTo>
                  <a:lnTo>
                    <a:pt x="21278" y="20312"/>
                  </a:lnTo>
                  <a:lnTo>
                    <a:pt x="21510" y="21168"/>
                  </a:lnTo>
                  <a:lnTo>
                    <a:pt x="21573" y="21441"/>
                  </a:lnTo>
                  <a:lnTo>
                    <a:pt x="21600" y="2160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74" name="object 35"/>
            <p:cNvSpPr/>
            <p:nvPr/>
          </p:nvSpPr>
          <p:spPr>
            <a:xfrm>
              <a:off x="26523" y="937962"/>
              <a:ext cx="142838" cy="721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14493"/>
                  </a:lnTo>
                  <a:lnTo>
                    <a:pt x="18548" y="20508"/>
                  </a:lnTo>
                  <a:lnTo>
                    <a:pt x="15149" y="21554"/>
                  </a:lnTo>
                  <a:lnTo>
                    <a:pt x="10959" y="21141"/>
                  </a:lnTo>
                  <a:lnTo>
                    <a:pt x="6744" y="21600"/>
                  </a:lnTo>
                  <a:lnTo>
                    <a:pt x="3277" y="20593"/>
                  </a:lnTo>
                  <a:lnTo>
                    <a:pt x="911" y="14603"/>
                  </a:lnTo>
                  <a:lnTo>
                    <a:pt x="0" y="11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75" name="object 36"/>
            <p:cNvSpPr/>
            <p:nvPr/>
          </p:nvSpPr>
          <p:spPr>
            <a:xfrm>
              <a:off x="169502" y="798681"/>
              <a:ext cx="142837" cy="160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7" y="13201"/>
                  </a:lnTo>
                  <a:lnTo>
                    <a:pt x="3051" y="6338"/>
                  </a:lnTo>
                  <a:lnTo>
                    <a:pt x="6451" y="1707"/>
                  </a:lnTo>
                  <a:lnTo>
                    <a:pt x="10641" y="0"/>
                  </a:lnTo>
                  <a:lnTo>
                    <a:pt x="14856" y="1688"/>
                  </a:lnTo>
                  <a:lnTo>
                    <a:pt x="18323" y="6304"/>
                  </a:lnTo>
                  <a:lnTo>
                    <a:pt x="20689" y="13156"/>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76" name="object 37"/>
            <p:cNvSpPr/>
            <p:nvPr/>
          </p:nvSpPr>
          <p:spPr>
            <a:xfrm>
              <a:off x="312182" y="937265"/>
              <a:ext cx="142838" cy="1606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8398"/>
                  </a:lnTo>
                  <a:lnTo>
                    <a:pt x="18548" y="15261"/>
                  </a:lnTo>
                  <a:lnTo>
                    <a:pt x="15149" y="19893"/>
                  </a:lnTo>
                  <a:lnTo>
                    <a:pt x="10959" y="21600"/>
                  </a:lnTo>
                  <a:lnTo>
                    <a:pt x="6740" y="19915"/>
                  </a:lnTo>
                  <a:lnTo>
                    <a:pt x="3272" y="15298"/>
                  </a:lnTo>
                  <a:lnTo>
                    <a:pt x="908" y="8443"/>
                  </a:lnTo>
                  <a:lnTo>
                    <a:pt x="0" y="4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77" name="object 38"/>
            <p:cNvSpPr/>
            <p:nvPr/>
          </p:nvSpPr>
          <p:spPr>
            <a:xfrm>
              <a:off x="455140" y="797944"/>
              <a:ext cx="142838" cy="160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6" y="13202"/>
                  </a:lnTo>
                  <a:lnTo>
                    <a:pt x="3049" y="6339"/>
                  </a:lnTo>
                  <a:lnTo>
                    <a:pt x="6448" y="1707"/>
                  </a:lnTo>
                  <a:lnTo>
                    <a:pt x="10641" y="0"/>
                  </a:lnTo>
                  <a:lnTo>
                    <a:pt x="14855" y="1689"/>
                  </a:lnTo>
                  <a:lnTo>
                    <a:pt x="18321" y="6305"/>
                  </a:lnTo>
                  <a:lnTo>
                    <a:pt x="20686" y="13154"/>
                  </a:lnTo>
                  <a:lnTo>
                    <a:pt x="21600" y="2154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78" name="object 39"/>
            <p:cNvSpPr/>
            <p:nvPr/>
          </p:nvSpPr>
          <p:spPr>
            <a:xfrm>
              <a:off x="597784" y="936526"/>
              <a:ext cx="142838" cy="160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8399"/>
                  </a:lnTo>
                  <a:lnTo>
                    <a:pt x="18548" y="15262"/>
                  </a:lnTo>
                  <a:lnTo>
                    <a:pt x="15149" y="19893"/>
                  </a:lnTo>
                  <a:lnTo>
                    <a:pt x="10959" y="21600"/>
                  </a:lnTo>
                  <a:lnTo>
                    <a:pt x="6744" y="19916"/>
                  </a:lnTo>
                  <a:lnTo>
                    <a:pt x="3277" y="15300"/>
                  </a:lnTo>
                  <a:lnTo>
                    <a:pt x="911" y="8447"/>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79" name="object 40"/>
            <p:cNvSpPr/>
            <p:nvPr/>
          </p:nvSpPr>
          <p:spPr>
            <a:xfrm>
              <a:off x="740762" y="797292"/>
              <a:ext cx="142837" cy="1606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80" name="object 41"/>
            <p:cNvSpPr/>
            <p:nvPr/>
          </p:nvSpPr>
          <p:spPr>
            <a:xfrm>
              <a:off x="883421" y="935828"/>
              <a:ext cx="142838" cy="160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4" y="8399"/>
                  </a:lnTo>
                  <a:lnTo>
                    <a:pt x="18551" y="15263"/>
                  </a:lnTo>
                  <a:lnTo>
                    <a:pt x="15152" y="19895"/>
                  </a:lnTo>
                  <a:lnTo>
                    <a:pt x="10959" y="21600"/>
                  </a:lnTo>
                  <a:lnTo>
                    <a:pt x="6744" y="19915"/>
                  </a:lnTo>
                  <a:lnTo>
                    <a:pt x="3277" y="15298"/>
                  </a:lnTo>
                  <a:lnTo>
                    <a:pt x="911" y="8443"/>
                  </a:lnTo>
                  <a:lnTo>
                    <a:pt x="0" y="4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81" name="object 42"/>
            <p:cNvSpPr/>
            <p:nvPr/>
          </p:nvSpPr>
          <p:spPr>
            <a:xfrm>
              <a:off x="1026380" y="796553"/>
              <a:ext cx="142880" cy="160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pic>
          <p:nvPicPr>
            <p:cNvPr id="1682" name="object 43" descr="object 43"/>
            <p:cNvPicPr>
              <a:picLocks noChangeAspect="1"/>
            </p:cNvPicPr>
            <p:nvPr/>
          </p:nvPicPr>
          <p:blipFill>
            <a:blip r:embed="rId4"/>
            <a:stretch>
              <a:fillRect/>
            </a:stretch>
          </p:blipFill>
          <p:spPr>
            <a:xfrm>
              <a:off x="1897177" y="938866"/>
              <a:ext cx="281769" cy="202626"/>
            </a:xfrm>
            <a:prstGeom prst="rect">
              <a:avLst/>
            </a:prstGeom>
            <a:ln w="12700" cap="flat">
              <a:noFill/>
              <a:miter lim="400000"/>
            </a:ln>
            <a:effectLst/>
          </p:spPr>
        </p:pic>
        <p:sp>
          <p:nvSpPr>
            <p:cNvPr id="1683" name="object 44"/>
            <p:cNvSpPr/>
            <p:nvPr/>
          </p:nvSpPr>
          <p:spPr>
            <a:xfrm>
              <a:off x="2158136" y="641801"/>
              <a:ext cx="239784" cy="3394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49" y="18629"/>
                  </a:lnTo>
                  <a:lnTo>
                    <a:pt x="1029" y="14854"/>
                  </a:lnTo>
                  <a:lnTo>
                    <a:pt x="2276" y="10734"/>
                  </a:lnTo>
                  <a:lnTo>
                    <a:pt x="3924" y="6730"/>
                  </a:lnTo>
                  <a:lnTo>
                    <a:pt x="5911" y="3300"/>
                  </a:lnTo>
                  <a:lnTo>
                    <a:pt x="10643" y="0"/>
                  </a:lnTo>
                  <a:lnTo>
                    <a:pt x="13122" y="898"/>
                  </a:lnTo>
                  <a:lnTo>
                    <a:pt x="17431" y="6715"/>
                  </a:lnTo>
                  <a:lnTo>
                    <a:pt x="19128" y="10716"/>
                  </a:lnTo>
                  <a:lnTo>
                    <a:pt x="20432" y="14832"/>
                  </a:lnTo>
                  <a:lnTo>
                    <a:pt x="21278" y="18606"/>
                  </a:lnTo>
                  <a:lnTo>
                    <a:pt x="21600" y="21576"/>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84" name="object 45"/>
            <p:cNvSpPr/>
            <p:nvPr/>
          </p:nvSpPr>
          <p:spPr>
            <a:xfrm>
              <a:off x="2397624" y="959161"/>
              <a:ext cx="239783" cy="3603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1" y="2868"/>
                  </a:lnTo>
                  <a:lnTo>
                    <a:pt x="20573" y="6603"/>
                  </a:lnTo>
                  <a:lnTo>
                    <a:pt x="19328" y="10729"/>
                  </a:lnTo>
                  <a:lnTo>
                    <a:pt x="17680" y="14767"/>
                  </a:lnTo>
                  <a:lnTo>
                    <a:pt x="15694" y="18243"/>
                  </a:lnTo>
                  <a:lnTo>
                    <a:pt x="13431" y="20680"/>
                  </a:lnTo>
                  <a:lnTo>
                    <a:pt x="10957" y="21600"/>
                  </a:lnTo>
                  <a:lnTo>
                    <a:pt x="8478" y="20684"/>
                  </a:lnTo>
                  <a:lnTo>
                    <a:pt x="6193" y="18252"/>
                  </a:lnTo>
                  <a:lnTo>
                    <a:pt x="4169" y="14781"/>
                  </a:lnTo>
                  <a:lnTo>
                    <a:pt x="2472" y="10746"/>
                  </a:lnTo>
                  <a:lnTo>
                    <a:pt x="1168" y="6623"/>
                  </a:lnTo>
                  <a:lnTo>
                    <a:pt x="321" y="2890"/>
                  </a:lnTo>
                  <a:lnTo>
                    <a:pt x="0" y="2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85" name="object 46"/>
            <p:cNvSpPr/>
            <p:nvPr/>
          </p:nvSpPr>
          <p:spPr>
            <a:xfrm>
              <a:off x="2637591" y="472405"/>
              <a:ext cx="239867" cy="5081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1" y="17356"/>
                  </a:lnTo>
                  <a:lnTo>
                    <a:pt x="1396" y="14327"/>
                  </a:lnTo>
                  <a:lnTo>
                    <a:pt x="2439" y="11045"/>
                  </a:lnTo>
                  <a:lnTo>
                    <a:pt x="3722" y="7770"/>
                  </a:lnTo>
                  <a:lnTo>
                    <a:pt x="5213" y="4765"/>
                  </a:lnTo>
                  <a:lnTo>
                    <a:pt x="6884" y="2294"/>
                  </a:lnTo>
                  <a:lnTo>
                    <a:pt x="10639" y="0"/>
                  </a:lnTo>
                  <a:lnTo>
                    <a:pt x="12582" y="615"/>
                  </a:lnTo>
                  <a:lnTo>
                    <a:pt x="16110" y="4757"/>
                  </a:lnTo>
                  <a:lnTo>
                    <a:pt x="17633" y="7760"/>
                  </a:lnTo>
                  <a:lnTo>
                    <a:pt x="18953" y="11033"/>
                  </a:lnTo>
                  <a:lnTo>
                    <a:pt x="20041" y="14314"/>
                  </a:lnTo>
                  <a:lnTo>
                    <a:pt x="20866" y="17342"/>
                  </a:lnTo>
                  <a:lnTo>
                    <a:pt x="21396" y="19853"/>
                  </a:lnTo>
                  <a:lnTo>
                    <a:pt x="21600" y="21586"/>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86" name="object 47"/>
            <p:cNvSpPr/>
            <p:nvPr/>
          </p:nvSpPr>
          <p:spPr>
            <a:xfrm>
              <a:off x="2877082" y="958421"/>
              <a:ext cx="239784" cy="5103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7" y="13836"/>
                  </a:lnTo>
                  <a:lnTo>
                    <a:pt x="2645" y="10562"/>
                  </a:lnTo>
                  <a:lnTo>
                    <a:pt x="1556" y="7280"/>
                  </a:lnTo>
                  <a:lnTo>
                    <a:pt x="732" y="4254"/>
                  </a:lnTo>
                  <a:lnTo>
                    <a:pt x="203" y="1745"/>
                  </a:lnTo>
                  <a:lnTo>
                    <a:pt x="0" y="18"/>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87" name="object 48"/>
            <p:cNvSpPr/>
            <p:nvPr/>
          </p:nvSpPr>
          <p:spPr>
            <a:xfrm>
              <a:off x="3117150" y="204927"/>
              <a:ext cx="239742" cy="774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88" name="object 49"/>
            <p:cNvSpPr/>
            <p:nvPr/>
          </p:nvSpPr>
          <p:spPr>
            <a:xfrm>
              <a:off x="3356533" y="957725"/>
              <a:ext cx="239868" cy="8164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1" y="1934"/>
                  </a:lnTo>
                  <a:lnTo>
                    <a:pt x="21024" y="3480"/>
                  </a:lnTo>
                  <a:lnTo>
                    <a:pt x="20572" y="5307"/>
                  </a:lnTo>
                  <a:lnTo>
                    <a:pt x="20003" y="7334"/>
                  </a:lnTo>
                  <a:lnTo>
                    <a:pt x="19326" y="9484"/>
                  </a:lnTo>
                  <a:lnTo>
                    <a:pt x="18549" y="11678"/>
                  </a:lnTo>
                  <a:lnTo>
                    <a:pt x="17679" y="13835"/>
                  </a:lnTo>
                  <a:lnTo>
                    <a:pt x="16724" y="15878"/>
                  </a:lnTo>
                  <a:lnTo>
                    <a:pt x="15693" y="17726"/>
                  </a:lnTo>
                  <a:lnTo>
                    <a:pt x="14593" y="19302"/>
                  </a:lnTo>
                  <a:lnTo>
                    <a:pt x="13432" y="20525"/>
                  </a:lnTo>
                  <a:lnTo>
                    <a:pt x="10961" y="21600"/>
                  </a:lnTo>
                  <a:lnTo>
                    <a:pt x="9701" y="21319"/>
                  </a:lnTo>
                  <a:lnTo>
                    <a:pt x="7312" y="19306"/>
                  </a:lnTo>
                  <a:lnTo>
                    <a:pt x="6199" y="17731"/>
                  </a:lnTo>
                  <a:lnTo>
                    <a:pt x="5151" y="15884"/>
                  </a:lnTo>
                  <a:lnTo>
                    <a:pt x="4176"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89" name="object 50"/>
            <p:cNvSpPr/>
            <p:nvPr/>
          </p:nvSpPr>
          <p:spPr>
            <a:xfrm>
              <a:off x="3596605" y="62276"/>
              <a:ext cx="259601" cy="1859018"/>
            </a:xfrm>
            <a:custGeom>
              <a:avLst/>
              <a:gdLst/>
              <a:ahLst/>
              <a:cxnLst>
                <a:cxn ang="0">
                  <a:pos x="wd2" y="hd2"/>
                </a:cxn>
                <a:cxn ang="5400000">
                  <a:pos x="wd2" y="hd2"/>
                </a:cxn>
                <a:cxn ang="10800000">
                  <a:pos x="wd2" y="hd2"/>
                </a:cxn>
                <a:cxn ang="16200000">
                  <a:pos x="wd2" y="hd2"/>
                </a:cxn>
              </a:cxnLst>
              <a:rect l="0" t="0" r="r" b="b"/>
              <a:pathLst>
                <a:path w="21600" h="21600" extrusionOk="0">
                  <a:moveTo>
                    <a:pt x="0" y="10653"/>
                  </a:moveTo>
                  <a:lnTo>
                    <a:pt x="173" y="9900"/>
                  </a:lnTo>
                  <a:lnTo>
                    <a:pt x="405" y="9287"/>
                  </a:lnTo>
                  <a:lnTo>
                    <a:pt x="726" y="8554"/>
                  </a:lnTo>
                  <a:lnTo>
                    <a:pt x="1133" y="7726"/>
                  </a:lnTo>
                  <a:lnTo>
                    <a:pt x="1621" y="6830"/>
                  </a:lnTo>
                  <a:lnTo>
                    <a:pt x="2183" y="5893"/>
                  </a:lnTo>
                  <a:lnTo>
                    <a:pt x="2817" y="4941"/>
                  </a:lnTo>
                  <a:lnTo>
                    <a:pt x="3515" y="4001"/>
                  </a:lnTo>
                  <a:lnTo>
                    <a:pt x="4275" y="3100"/>
                  </a:lnTo>
                  <a:lnTo>
                    <a:pt x="5090" y="2264"/>
                  </a:lnTo>
                  <a:lnTo>
                    <a:pt x="5956" y="1520"/>
                  </a:lnTo>
                  <a:lnTo>
                    <a:pt x="6868" y="895"/>
                  </a:lnTo>
                  <a:lnTo>
                    <a:pt x="8810" y="108"/>
                  </a:lnTo>
                  <a:lnTo>
                    <a:pt x="9830" y="0"/>
                  </a:lnTo>
                  <a:lnTo>
                    <a:pt x="10365" y="63"/>
                  </a:lnTo>
                  <a:lnTo>
                    <a:pt x="11981" y="941"/>
                  </a:lnTo>
                  <a:lnTo>
                    <a:pt x="13054" y="2020"/>
                  </a:lnTo>
                  <a:lnTo>
                    <a:pt x="13586" y="2684"/>
                  </a:lnTo>
                  <a:lnTo>
                    <a:pt x="14112" y="3420"/>
                  </a:lnTo>
                  <a:lnTo>
                    <a:pt x="14631" y="4219"/>
                  </a:lnTo>
                  <a:lnTo>
                    <a:pt x="15143" y="5074"/>
                  </a:lnTo>
                  <a:lnTo>
                    <a:pt x="15644" y="5977"/>
                  </a:lnTo>
                  <a:lnTo>
                    <a:pt x="16136" y="6920"/>
                  </a:lnTo>
                  <a:lnTo>
                    <a:pt x="16615" y="7894"/>
                  </a:lnTo>
                  <a:lnTo>
                    <a:pt x="17080" y="8891"/>
                  </a:lnTo>
                  <a:lnTo>
                    <a:pt x="17530" y="9904"/>
                  </a:lnTo>
                  <a:lnTo>
                    <a:pt x="17965" y="10924"/>
                  </a:lnTo>
                  <a:lnTo>
                    <a:pt x="18381" y="11943"/>
                  </a:lnTo>
                  <a:lnTo>
                    <a:pt x="18779" y="12953"/>
                  </a:lnTo>
                  <a:lnTo>
                    <a:pt x="19156" y="13946"/>
                  </a:lnTo>
                  <a:lnTo>
                    <a:pt x="19512" y="14914"/>
                  </a:lnTo>
                  <a:lnTo>
                    <a:pt x="19845" y="15849"/>
                  </a:lnTo>
                  <a:lnTo>
                    <a:pt x="20153" y="16743"/>
                  </a:lnTo>
                  <a:lnTo>
                    <a:pt x="20435" y="17588"/>
                  </a:lnTo>
                  <a:lnTo>
                    <a:pt x="20690" y="18375"/>
                  </a:lnTo>
                  <a:lnTo>
                    <a:pt x="20917" y="19097"/>
                  </a:lnTo>
                  <a:lnTo>
                    <a:pt x="21113" y="19745"/>
                  </a:lnTo>
                  <a:lnTo>
                    <a:pt x="21279" y="20311"/>
                  </a:lnTo>
                  <a:lnTo>
                    <a:pt x="21510" y="21167"/>
                  </a:lnTo>
                  <a:lnTo>
                    <a:pt x="21573" y="21441"/>
                  </a:lnTo>
                  <a:lnTo>
                    <a:pt x="21600" y="2160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90" name="object 51"/>
            <p:cNvSpPr/>
            <p:nvPr/>
          </p:nvSpPr>
          <p:spPr>
            <a:xfrm>
              <a:off x="-1" y="941322"/>
              <a:ext cx="239743" cy="720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2" y="14501"/>
                  </a:lnTo>
                  <a:lnTo>
                    <a:pt x="18547" y="20518"/>
                  </a:lnTo>
                  <a:lnTo>
                    <a:pt x="15147" y="21561"/>
                  </a:lnTo>
                  <a:lnTo>
                    <a:pt x="10955" y="21141"/>
                  </a:lnTo>
                  <a:lnTo>
                    <a:pt x="6740" y="21600"/>
                  </a:lnTo>
                  <a:lnTo>
                    <a:pt x="3274" y="20593"/>
                  </a:lnTo>
                  <a:lnTo>
                    <a:pt x="910" y="14604"/>
                  </a:lnTo>
                  <a:lnTo>
                    <a:pt x="0" y="11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91" name="object 52"/>
            <p:cNvSpPr/>
            <p:nvPr/>
          </p:nvSpPr>
          <p:spPr>
            <a:xfrm>
              <a:off x="239984" y="802045"/>
              <a:ext cx="239742" cy="1606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 y="13201"/>
                  </a:lnTo>
                  <a:lnTo>
                    <a:pt x="3053" y="6337"/>
                  </a:lnTo>
                  <a:lnTo>
                    <a:pt x="6453" y="1705"/>
                  </a:lnTo>
                  <a:lnTo>
                    <a:pt x="10645" y="0"/>
                  </a:lnTo>
                  <a:lnTo>
                    <a:pt x="14859" y="1685"/>
                  </a:lnTo>
                  <a:lnTo>
                    <a:pt x="18325" y="6302"/>
                  </a:lnTo>
                  <a:lnTo>
                    <a:pt x="20690" y="13157"/>
                  </a:lnTo>
                  <a:lnTo>
                    <a:pt x="21600" y="2155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92" name="object 53"/>
            <p:cNvSpPr/>
            <p:nvPr/>
          </p:nvSpPr>
          <p:spPr>
            <a:xfrm>
              <a:off x="479475" y="940585"/>
              <a:ext cx="239784" cy="1606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2" y="8399"/>
                  </a:lnTo>
                  <a:lnTo>
                    <a:pt x="18546" y="15262"/>
                  </a:lnTo>
                  <a:lnTo>
                    <a:pt x="15147" y="19893"/>
                  </a:lnTo>
                  <a:lnTo>
                    <a:pt x="10957" y="21600"/>
                  </a:lnTo>
                  <a:lnTo>
                    <a:pt x="6742" y="19912"/>
                  </a:lnTo>
                  <a:lnTo>
                    <a:pt x="3276"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93" name="object 54"/>
            <p:cNvSpPr/>
            <p:nvPr/>
          </p:nvSpPr>
          <p:spPr>
            <a:xfrm>
              <a:off x="719479" y="801306"/>
              <a:ext cx="239784" cy="160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6" y="13202"/>
                  </a:lnTo>
                  <a:lnTo>
                    <a:pt x="3049" y="6339"/>
                  </a:lnTo>
                  <a:lnTo>
                    <a:pt x="6448" y="1707"/>
                  </a:lnTo>
                  <a:lnTo>
                    <a:pt x="10643" y="0"/>
                  </a:lnTo>
                  <a:lnTo>
                    <a:pt x="14856" y="1686"/>
                  </a:lnTo>
                  <a:lnTo>
                    <a:pt x="18321" y="6301"/>
                  </a:lnTo>
                  <a:lnTo>
                    <a:pt x="20686" y="13151"/>
                  </a:lnTo>
                  <a:lnTo>
                    <a:pt x="21600" y="2154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94" name="object 55"/>
            <p:cNvSpPr/>
            <p:nvPr/>
          </p:nvSpPr>
          <p:spPr>
            <a:xfrm>
              <a:off x="958950" y="939888"/>
              <a:ext cx="239742" cy="160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2" y="8399"/>
                  </a:lnTo>
                  <a:lnTo>
                    <a:pt x="18548" y="15262"/>
                  </a:lnTo>
                  <a:lnTo>
                    <a:pt x="15149" y="19893"/>
                  </a:lnTo>
                  <a:lnTo>
                    <a:pt x="10959" y="21600"/>
                  </a:lnTo>
                  <a:lnTo>
                    <a:pt x="6742" y="19912"/>
                  </a:lnTo>
                  <a:lnTo>
                    <a:pt x="3275"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95" name="object 56"/>
            <p:cNvSpPr/>
            <p:nvPr/>
          </p:nvSpPr>
          <p:spPr>
            <a:xfrm>
              <a:off x="1198938" y="800608"/>
              <a:ext cx="239784" cy="1606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 y="13201"/>
                  </a:lnTo>
                  <a:lnTo>
                    <a:pt x="3054" y="6338"/>
                  </a:lnTo>
                  <a:lnTo>
                    <a:pt x="6453" y="1707"/>
                  </a:lnTo>
                  <a:lnTo>
                    <a:pt x="10643" y="0"/>
                  </a:lnTo>
                  <a:lnTo>
                    <a:pt x="14859" y="1684"/>
                  </a:lnTo>
                  <a:lnTo>
                    <a:pt x="18326" y="6300"/>
                  </a:lnTo>
                  <a:lnTo>
                    <a:pt x="20690" y="13153"/>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96" name="object 57"/>
            <p:cNvSpPr/>
            <p:nvPr/>
          </p:nvSpPr>
          <p:spPr>
            <a:xfrm>
              <a:off x="1438425" y="939149"/>
              <a:ext cx="239784" cy="160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8400"/>
                  </a:lnTo>
                  <a:lnTo>
                    <a:pt x="18551" y="15264"/>
                  </a:lnTo>
                  <a:lnTo>
                    <a:pt x="15152" y="19896"/>
                  </a:lnTo>
                  <a:lnTo>
                    <a:pt x="10957" y="21600"/>
                  </a:lnTo>
                  <a:lnTo>
                    <a:pt x="6742" y="19912"/>
                  </a:lnTo>
                  <a:lnTo>
                    <a:pt x="3276" y="15295"/>
                  </a:lnTo>
                  <a:lnTo>
                    <a:pt x="910" y="8444"/>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697" name="object 58"/>
            <p:cNvSpPr/>
            <p:nvPr/>
          </p:nvSpPr>
          <p:spPr>
            <a:xfrm>
              <a:off x="1678392" y="799912"/>
              <a:ext cx="239868" cy="160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 y="13200"/>
                  </a:lnTo>
                  <a:lnTo>
                    <a:pt x="3053" y="6336"/>
                  </a:lnTo>
                  <a:lnTo>
                    <a:pt x="6451" y="1704"/>
                  </a:lnTo>
                  <a:lnTo>
                    <a:pt x="10639" y="0"/>
                  </a:lnTo>
                  <a:lnTo>
                    <a:pt x="14854" y="1684"/>
                  </a:lnTo>
                  <a:lnTo>
                    <a:pt x="18320" y="6299"/>
                  </a:lnTo>
                  <a:lnTo>
                    <a:pt x="20686" y="13151"/>
                  </a:lnTo>
                  <a:lnTo>
                    <a:pt x="21600" y="2154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grpSp>
      <p:sp>
        <p:nvSpPr>
          <p:cNvPr id="1699" name="object 59"/>
          <p:cNvSpPr txBox="1"/>
          <p:nvPr/>
        </p:nvSpPr>
        <p:spPr>
          <a:xfrm>
            <a:off x="4107275" y="9048069"/>
            <a:ext cx="3417305" cy="456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0">
              <a:lnSpc>
                <a:spcPct val="100000"/>
              </a:lnSpc>
              <a:spcBef>
                <a:spcPts val="100"/>
              </a:spcBef>
              <a:defRPr sz="3200" spc="0">
                <a:solidFill>
                  <a:srgbClr val="231F20"/>
                </a:solidFill>
              </a:defRPr>
            </a:pPr>
            <a:r>
              <a:t>ΔCurrent</a:t>
            </a:r>
            <a:r>
              <a:rPr spc="-22"/>
              <a:t> </a:t>
            </a:r>
            <a:r>
              <a:rPr spc="5"/>
              <a:t>=</a:t>
            </a:r>
            <a:r>
              <a:rPr spc="-17"/>
              <a:t> </a:t>
            </a:r>
            <a:r>
              <a:rPr spc="5"/>
              <a:t>x</a:t>
            </a:r>
            <a:r>
              <a:rPr spc="-22"/>
              <a:t> </a:t>
            </a:r>
            <a:r>
              <a:rPr spc="5"/>
              <a:t>amp</a:t>
            </a:r>
          </a:p>
        </p:txBody>
      </p:sp>
      <p:grpSp>
        <p:nvGrpSpPr>
          <p:cNvPr id="1742" name="object 60"/>
          <p:cNvGrpSpPr/>
          <p:nvPr/>
        </p:nvGrpSpPr>
        <p:grpSpPr>
          <a:xfrm>
            <a:off x="9460915" y="9656367"/>
            <a:ext cx="4919068" cy="1939312"/>
            <a:chOff x="0" y="0"/>
            <a:chExt cx="4919067" cy="1939310"/>
          </a:xfrm>
        </p:grpSpPr>
        <p:sp>
          <p:nvSpPr>
            <p:cNvPr id="1700" name="object 61"/>
            <p:cNvSpPr/>
            <p:nvPr/>
          </p:nvSpPr>
          <p:spPr>
            <a:xfrm>
              <a:off x="4306407" y="985767"/>
              <a:ext cx="612661" cy="1608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3" y="9442"/>
                  </a:lnTo>
                  <a:lnTo>
                    <a:pt x="19242" y="13441"/>
                  </a:lnTo>
                  <a:lnTo>
                    <a:pt x="17573" y="16785"/>
                  </a:lnTo>
                  <a:lnTo>
                    <a:pt x="15571" y="19347"/>
                  </a:lnTo>
                  <a:lnTo>
                    <a:pt x="13299" y="20995"/>
                  </a:lnTo>
                  <a:lnTo>
                    <a:pt x="10824" y="21600"/>
                  </a:lnTo>
                  <a:lnTo>
                    <a:pt x="8346" y="21071"/>
                  </a:lnTo>
                  <a:lnTo>
                    <a:pt x="6071" y="19494"/>
                  </a:lnTo>
                  <a:lnTo>
                    <a:pt x="4063" y="16994"/>
                  </a:lnTo>
                  <a:lnTo>
                    <a:pt x="2387" y="13701"/>
                  </a:lnTo>
                  <a:lnTo>
                    <a:pt x="1108" y="9741"/>
                  </a:lnTo>
                  <a:lnTo>
                    <a:pt x="291" y="5242"/>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01" name="object 62"/>
            <p:cNvSpPr/>
            <p:nvPr/>
          </p:nvSpPr>
          <p:spPr>
            <a:xfrm>
              <a:off x="17955" y="844601"/>
              <a:ext cx="612661" cy="160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8" y="12158"/>
                  </a:lnTo>
                  <a:lnTo>
                    <a:pt x="2359" y="8159"/>
                  </a:lnTo>
                  <a:lnTo>
                    <a:pt x="4027" y="4815"/>
                  </a:lnTo>
                  <a:lnTo>
                    <a:pt x="6030"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02" name="object 63"/>
            <p:cNvSpPr/>
            <p:nvPr/>
          </p:nvSpPr>
          <p:spPr>
            <a:xfrm>
              <a:off x="630497" y="979251"/>
              <a:ext cx="612662" cy="1608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2" y="9443"/>
                  </a:lnTo>
                  <a:lnTo>
                    <a:pt x="19241" y="13443"/>
                  </a:lnTo>
                  <a:lnTo>
                    <a:pt x="17572" y="16788"/>
                  </a:lnTo>
                  <a:lnTo>
                    <a:pt x="15570" y="19349"/>
                  </a:lnTo>
                  <a:lnTo>
                    <a:pt x="13298" y="20996"/>
                  </a:lnTo>
                  <a:lnTo>
                    <a:pt x="10822"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03" name="object 64"/>
            <p:cNvSpPr/>
            <p:nvPr/>
          </p:nvSpPr>
          <p:spPr>
            <a:xfrm>
              <a:off x="1243242" y="839680"/>
              <a:ext cx="612661" cy="160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8" y="12158"/>
                  </a:lnTo>
                  <a:lnTo>
                    <a:pt x="2358" y="8159"/>
                  </a:lnTo>
                  <a:lnTo>
                    <a:pt x="4027" y="4815"/>
                  </a:lnTo>
                  <a:lnTo>
                    <a:pt x="6030" y="2253"/>
                  </a:lnTo>
                  <a:lnTo>
                    <a:pt x="8301" y="605"/>
                  </a:lnTo>
                  <a:lnTo>
                    <a:pt x="10778" y="0"/>
                  </a:lnTo>
                  <a:lnTo>
                    <a:pt x="13254" y="528"/>
                  </a:lnTo>
                  <a:lnTo>
                    <a:pt x="15529" y="2106"/>
                  </a:lnTo>
                  <a:lnTo>
                    <a:pt x="17537" y="4605"/>
                  </a:lnTo>
                  <a:lnTo>
                    <a:pt x="19213" y="7899"/>
                  </a:lnTo>
                  <a:lnTo>
                    <a:pt x="20492" y="11859"/>
                  </a:lnTo>
                  <a:lnTo>
                    <a:pt x="21309" y="16357"/>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04" name="object 65"/>
            <p:cNvSpPr/>
            <p:nvPr/>
          </p:nvSpPr>
          <p:spPr>
            <a:xfrm>
              <a:off x="1855759" y="974330"/>
              <a:ext cx="612661" cy="1608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2" y="9443"/>
                  </a:lnTo>
                  <a:lnTo>
                    <a:pt x="19242" y="13443"/>
                  </a:lnTo>
                  <a:lnTo>
                    <a:pt x="17573" y="16788"/>
                  </a:lnTo>
                  <a:lnTo>
                    <a:pt x="15571" y="19349"/>
                  </a:lnTo>
                  <a:lnTo>
                    <a:pt x="13300"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05" name="object 66"/>
            <p:cNvSpPr/>
            <p:nvPr/>
          </p:nvSpPr>
          <p:spPr>
            <a:xfrm>
              <a:off x="2468501" y="834760"/>
              <a:ext cx="612661" cy="160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8" y="12158"/>
                  </a:lnTo>
                  <a:lnTo>
                    <a:pt x="2359" y="8159"/>
                  </a:lnTo>
                  <a:lnTo>
                    <a:pt x="4028" y="4815"/>
                  </a:lnTo>
                  <a:lnTo>
                    <a:pt x="6031" y="2253"/>
                  </a:lnTo>
                  <a:lnTo>
                    <a:pt x="8302" y="605"/>
                  </a:lnTo>
                  <a:lnTo>
                    <a:pt x="10778" y="0"/>
                  </a:lnTo>
                  <a:lnTo>
                    <a:pt x="13255" y="527"/>
                  </a:lnTo>
                  <a:lnTo>
                    <a:pt x="15530" y="2103"/>
                  </a:lnTo>
                  <a:lnTo>
                    <a:pt x="17538" y="4603"/>
                  </a:lnTo>
                  <a:lnTo>
                    <a:pt x="19213" y="7896"/>
                  </a:lnTo>
                  <a:lnTo>
                    <a:pt x="20492" y="11856"/>
                  </a:lnTo>
                  <a:lnTo>
                    <a:pt x="21309" y="16354"/>
                  </a:lnTo>
                  <a:lnTo>
                    <a:pt x="21600" y="21262"/>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06" name="object 67"/>
            <p:cNvSpPr/>
            <p:nvPr/>
          </p:nvSpPr>
          <p:spPr>
            <a:xfrm>
              <a:off x="3081059" y="969408"/>
              <a:ext cx="612661" cy="1608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2" y="9445"/>
                  </a:lnTo>
                  <a:lnTo>
                    <a:pt x="19241" y="13446"/>
                  </a:lnTo>
                  <a:lnTo>
                    <a:pt x="17572" y="16791"/>
                  </a:lnTo>
                  <a:lnTo>
                    <a:pt x="15570" y="19352"/>
                  </a:lnTo>
                  <a:lnTo>
                    <a:pt x="13298" y="20998"/>
                  </a:lnTo>
                  <a:lnTo>
                    <a:pt x="10822" y="21600"/>
                  </a:lnTo>
                  <a:lnTo>
                    <a:pt x="8346" y="21075"/>
                  </a:lnTo>
                  <a:lnTo>
                    <a:pt x="6071" y="19499"/>
                  </a:lnTo>
                  <a:lnTo>
                    <a:pt x="4063" y="17000"/>
                  </a:lnTo>
                  <a:lnTo>
                    <a:pt x="2387" y="13706"/>
                  </a:lnTo>
                  <a:lnTo>
                    <a:pt x="1108" y="9745"/>
                  </a:lnTo>
                  <a:lnTo>
                    <a:pt x="291" y="5244"/>
                  </a:lnTo>
                  <a:lnTo>
                    <a:pt x="0" y="33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07" name="object 68"/>
            <p:cNvSpPr/>
            <p:nvPr/>
          </p:nvSpPr>
          <p:spPr>
            <a:xfrm>
              <a:off x="3693807" y="829839"/>
              <a:ext cx="612661" cy="1608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8" y="12156"/>
                  </a:lnTo>
                  <a:lnTo>
                    <a:pt x="2358" y="8156"/>
                  </a:lnTo>
                  <a:lnTo>
                    <a:pt x="4027" y="4811"/>
                  </a:lnTo>
                  <a:lnTo>
                    <a:pt x="6030" y="2250"/>
                  </a:lnTo>
                  <a:lnTo>
                    <a:pt x="8301" y="603"/>
                  </a:lnTo>
                  <a:lnTo>
                    <a:pt x="10778" y="0"/>
                  </a:lnTo>
                  <a:lnTo>
                    <a:pt x="13254" y="526"/>
                  </a:lnTo>
                  <a:lnTo>
                    <a:pt x="15529" y="2103"/>
                  </a:lnTo>
                  <a:lnTo>
                    <a:pt x="17537" y="4602"/>
                  </a:lnTo>
                  <a:lnTo>
                    <a:pt x="19213" y="7896"/>
                  </a:lnTo>
                  <a:lnTo>
                    <a:pt x="20492" y="11856"/>
                  </a:lnTo>
                  <a:lnTo>
                    <a:pt x="21309" y="16356"/>
                  </a:lnTo>
                  <a:lnTo>
                    <a:pt x="21600" y="21267"/>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pic>
          <p:nvPicPr>
            <p:cNvPr id="1708" name="object 69" descr="object 69"/>
            <p:cNvPicPr>
              <a:picLocks noChangeAspect="1"/>
            </p:cNvPicPr>
            <p:nvPr/>
          </p:nvPicPr>
          <p:blipFill>
            <a:blip r:embed="rId5"/>
            <a:stretch>
              <a:fillRect/>
            </a:stretch>
          </p:blipFill>
          <p:spPr>
            <a:xfrm>
              <a:off x="1148232" y="935501"/>
              <a:ext cx="184823" cy="202667"/>
            </a:xfrm>
            <a:prstGeom prst="rect">
              <a:avLst/>
            </a:prstGeom>
            <a:ln w="12700" cap="flat">
              <a:noFill/>
              <a:miter lim="400000"/>
            </a:ln>
            <a:effectLst/>
          </p:spPr>
        </p:pic>
        <p:sp>
          <p:nvSpPr>
            <p:cNvPr id="1709" name="object 70"/>
            <p:cNvSpPr/>
            <p:nvPr/>
          </p:nvSpPr>
          <p:spPr>
            <a:xfrm>
              <a:off x="1312166" y="638481"/>
              <a:ext cx="142839" cy="3394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43" y="18042"/>
                  </a:lnTo>
                  <a:lnTo>
                    <a:pt x="1394" y="13495"/>
                  </a:lnTo>
                  <a:lnTo>
                    <a:pt x="3051" y="8687"/>
                  </a:lnTo>
                  <a:lnTo>
                    <a:pt x="5213" y="4349"/>
                  </a:lnTo>
                  <a:lnTo>
                    <a:pt x="7777" y="1210"/>
                  </a:lnTo>
                  <a:lnTo>
                    <a:pt x="10641" y="0"/>
                  </a:lnTo>
                  <a:lnTo>
                    <a:pt x="13517" y="1204"/>
                  </a:lnTo>
                  <a:lnTo>
                    <a:pt x="16112" y="4337"/>
                  </a:lnTo>
                  <a:lnTo>
                    <a:pt x="18323" y="8670"/>
                  </a:lnTo>
                  <a:lnTo>
                    <a:pt x="20044" y="13473"/>
                  </a:lnTo>
                  <a:lnTo>
                    <a:pt x="21171" y="18017"/>
                  </a:lnTo>
                  <a:lnTo>
                    <a:pt x="21600" y="2157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10" name="object 71"/>
            <p:cNvSpPr/>
            <p:nvPr/>
          </p:nvSpPr>
          <p:spPr>
            <a:xfrm>
              <a:off x="1454825" y="955796"/>
              <a:ext cx="142839" cy="3603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2" y="2869"/>
                  </a:lnTo>
                  <a:lnTo>
                    <a:pt x="20573" y="6605"/>
                  </a:lnTo>
                  <a:lnTo>
                    <a:pt x="19328" y="10730"/>
                  </a:lnTo>
                  <a:lnTo>
                    <a:pt x="17681" y="14769"/>
                  </a:lnTo>
                  <a:lnTo>
                    <a:pt x="15694" y="18245"/>
                  </a:lnTo>
                  <a:lnTo>
                    <a:pt x="10959" y="21600"/>
                  </a:lnTo>
                  <a:lnTo>
                    <a:pt x="8479" y="20685"/>
                  </a:lnTo>
                  <a:lnTo>
                    <a:pt x="4171" y="14782"/>
                  </a:lnTo>
                  <a:lnTo>
                    <a:pt x="2473" y="10746"/>
                  </a:lnTo>
                  <a:lnTo>
                    <a:pt x="1169" y="6624"/>
                  </a:lnTo>
                  <a:lnTo>
                    <a:pt x="322" y="2890"/>
                  </a:lnTo>
                  <a:lnTo>
                    <a:pt x="0" y="2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11" name="object 72"/>
            <p:cNvSpPr/>
            <p:nvPr/>
          </p:nvSpPr>
          <p:spPr>
            <a:xfrm>
              <a:off x="1597784" y="469041"/>
              <a:ext cx="142881" cy="5081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12" name="object 73"/>
            <p:cNvSpPr/>
            <p:nvPr/>
          </p:nvSpPr>
          <p:spPr>
            <a:xfrm>
              <a:off x="1740443" y="955059"/>
              <a:ext cx="142840" cy="5104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983" y="4238"/>
                  </a:lnTo>
                  <a:lnTo>
                    <a:pt x="20210" y="7266"/>
                  </a:lnTo>
                  <a:lnTo>
                    <a:pt x="19166" y="10549"/>
                  </a:lnTo>
                  <a:lnTo>
                    <a:pt x="17884" y="13825"/>
                  </a:lnTo>
                  <a:lnTo>
                    <a:pt x="16391" y="16831"/>
                  </a:lnTo>
                  <a:lnTo>
                    <a:pt x="14720" y="19304"/>
                  </a:lnTo>
                  <a:lnTo>
                    <a:pt x="10959" y="21600"/>
                  </a:lnTo>
                  <a:lnTo>
                    <a:pt x="9017" y="20984"/>
                  </a:lnTo>
                  <a:lnTo>
                    <a:pt x="5490" y="16839"/>
                  </a:lnTo>
                  <a:lnTo>
                    <a:pt x="3967" y="13836"/>
                  </a:lnTo>
                  <a:lnTo>
                    <a:pt x="2646" y="10562"/>
                  </a:lnTo>
                  <a:lnTo>
                    <a:pt x="1557" y="7280"/>
                  </a:lnTo>
                  <a:lnTo>
                    <a:pt x="733" y="4254"/>
                  </a:lnTo>
                  <a:lnTo>
                    <a:pt x="203" y="1746"/>
                  </a:lnTo>
                  <a:lnTo>
                    <a:pt x="0" y="18"/>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13" name="object 74"/>
            <p:cNvSpPr/>
            <p:nvPr/>
          </p:nvSpPr>
          <p:spPr>
            <a:xfrm>
              <a:off x="1883444" y="201564"/>
              <a:ext cx="142839" cy="7749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0" y="19407"/>
                  </a:lnTo>
                  <a:lnTo>
                    <a:pt x="669" y="17668"/>
                  </a:lnTo>
                  <a:lnTo>
                    <a:pt x="1189" y="15631"/>
                  </a:lnTo>
                  <a:lnTo>
                    <a:pt x="1843" y="13394"/>
                  </a:lnTo>
                  <a:lnTo>
                    <a:pt x="2618" y="11053"/>
                  </a:lnTo>
                  <a:lnTo>
                    <a:pt x="3507" y="8708"/>
                  </a:lnTo>
                  <a:lnTo>
                    <a:pt x="4498" y="6455"/>
                  </a:lnTo>
                  <a:lnTo>
                    <a:pt x="5581" y="4392"/>
                  </a:lnTo>
                  <a:lnTo>
                    <a:pt x="6747" y="2618"/>
                  </a:lnTo>
                  <a:lnTo>
                    <a:pt x="7986" y="1229"/>
                  </a:lnTo>
                  <a:lnTo>
                    <a:pt x="10641" y="0"/>
                  </a:lnTo>
                  <a:lnTo>
                    <a:pt x="11995" y="323"/>
                  </a:lnTo>
                  <a:lnTo>
                    <a:pt x="14552" y="2614"/>
                  </a:lnTo>
                  <a:lnTo>
                    <a:pt x="15734" y="4387"/>
                  </a:lnTo>
                  <a:lnTo>
                    <a:pt x="16837" y="6449"/>
                  </a:lnTo>
                  <a:lnTo>
                    <a:pt x="17852"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14" name="object 75"/>
            <p:cNvSpPr/>
            <p:nvPr/>
          </p:nvSpPr>
          <p:spPr>
            <a:xfrm>
              <a:off x="2026082" y="954361"/>
              <a:ext cx="142882" cy="8164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15" name="object 76"/>
            <p:cNvSpPr/>
            <p:nvPr/>
          </p:nvSpPr>
          <p:spPr>
            <a:xfrm>
              <a:off x="2169062" y="58918"/>
              <a:ext cx="154680" cy="1859017"/>
            </a:xfrm>
            <a:custGeom>
              <a:avLst/>
              <a:gdLst/>
              <a:ahLst/>
              <a:cxnLst>
                <a:cxn ang="0">
                  <a:pos x="wd2" y="hd2"/>
                </a:cxn>
                <a:cxn ang="5400000">
                  <a:pos x="wd2" y="hd2"/>
                </a:cxn>
                <a:cxn ang="10800000">
                  <a:pos x="wd2" y="hd2"/>
                </a:cxn>
                <a:cxn ang="16200000">
                  <a:pos x="wd2" y="hd2"/>
                </a:cxn>
              </a:cxnLst>
              <a:rect l="0" t="0" r="r" b="b"/>
              <a:pathLst>
                <a:path w="21600" h="21600" extrusionOk="0">
                  <a:moveTo>
                    <a:pt x="0" y="10653"/>
                  </a:moveTo>
                  <a:lnTo>
                    <a:pt x="173" y="9900"/>
                  </a:lnTo>
                  <a:lnTo>
                    <a:pt x="404" y="9288"/>
                  </a:lnTo>
                  <a:lnTo>
                    <a:pt x="726" y="8554"/>
                  </a:lnTo>
                  <a:lnTo>
                    <a:pt x="1133" y="7726"/>
                  </a:lnTo>
                  <a:lnTo>
                    <a:pt x="1620" y="6830"/>
                  </a:lnTo>
                  <a:lnTo>
                    <a:pt x="2183" y="5893"/>
                  </a:lnTo>
                  <a:lnTo>
                    <a:pt x="2816" y="4941"/>
                  </a:lnTo>
                  <a:lnTo>
                    <a:pt x="3514" y="4001"/>
                  </a:lnTo>
                  <a:lnTo>
                    <a:pt x="4274" y="3100"/>
                  </a:lnTo>
                  <a:lnTo>
                    <a:pt x="5089" y="2264"/>
                  </a:lnTo>
                  <a:lnTo>
                    <a:pt x="5955" y="1520"/>
                  </a:lnTo>
                  <a:lnTo>
                    <a:pt x="6866" y="895"/>
                  </a:lnTo>
                  <a:lnTo>
                    <a:pt x="8807" y="109"/>
                  </a:lnTo>
                  <a:lnTo>
                    <a:pt x="9827" y="0"/>
                  </a:lnTo>
                  <a:lnTo>
                    <a:pt x="10362" y="63"/>
                  </a:lnTo>
                  <a:lnTo>
                    <a:pt x="11979" y="941"/>
                  </a:lnTo>
                  <a:lnTo>
                    <a:pt x="13053" y="2021"/>
                  </a:lnTo>
                  <a:lnTo>
                    <a:pt x="13584" y="2684"/>
                  </a:lnTo>
                  <a:lnTo>
                    <a:pt x="14111" y="3420"/>
                  </a:lnTo>
                  <a:lnTo>
                    <a:pt x="14630" y="4220"/>
                  </a:lnTo>
                  <a:lnTo>
                    <a:pt x="15142" y="5075"/>
                  </a:lnTo>
                  <a:lnTo>
                    <a:pt x="15644" y="5978"/>
                  </a:lnTo>
                  <a:lnTo>
                    <a:pt x="16135" y="6920"/>
                  </a:lnTo>
                  <a:lnTo>
                    <a:pt x="16614" y="7894"/>
                  </a:lnTo>
                  <a:lnTo>
                    <a:pt x="17080" y="8891"/>
                  </a:lnTo>
                  <a:lnTo>
                    <a:pt x="17530" y="9904"/>
                  </a:lnTo>
                  <a:lnTo>
                    <a:pt x="17964" y="10924"/>
                  </a:lnTo>
                  <a:lnTo>
                    <a:pt x="18381" y="11943"/>
                  </a:lnTo>
                  <a:lnTo>
                    <a:pt x="18779" y="12953"/>
                  </a:lnTo>
                  <a:lnTo>
                    <a:pt x="19156" y="13947"/>
                  </a:lnTo>
                  <a:lnTo>
                    <a:pt x="19512" y="14915"/>
                  </a:lnTo>
                  <a:lnTo>
                    <a:pt x="19844" y="15850"/>
                  </a:lnTo>
                  <a:lnTo>
                    <a:pt x="20152" y="16744"/>
                  </a:lnTo>
                  <a:lnTo>
                    <a:pt x="20434" y="17588"/>
                  </a:lnTo>
                  <a:lnTo>
                    <a:pt x="20690" y="18375"/>
                  </a:lnTo>
                  <a:lnTo>
                    <a:pt x="20916" y="19097"/>
                  </a:lnTo>
                  <a:lnTo>
                    <a:pt x="21113" y="19745"/>
                  </a:lnTo>
                  <a:lnTo>
                    <a:pt x="21278" y="20312"/>
                  </a:lnTo>
                  <a:lnTo>
                    <a:pt x="21510" y="21168"/>
                  </a:lnTo>
                  <a:lnTo>
                    <a:pt x="21573" y="21441"/>
                  </a:lnTo>
                  <a:lnTo>
                    <a:pt x="21600" y="21600"/>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16" name="object 77"/>
            <p:cNvSpPr/>
            <p:nvPr/>
          </p:nvSpPr>
          <p:spPr>
            <a:xfrm>
              <a:off x="26520" y="937962"/>
              <a:ext cx="142840" cy="721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14493"/>
                  </a:lnTo>
                  <a:lnTo>
                    <a:pt x="18548" y="20508"/>
                  </a:lnTo>
                  <a:lnTo>
                    <a:pt x="15149" y="21554"/>
                  </a:lnTo>
                  <a:lnTo>
                    <a:pt x="10959" y="21141"/>
                  </a:lnTo>
                  <a:lnTo>
                    <a:pt x="6744" y="21600"/>
                  </a:lnTo>
                  <a:lnTo>
                    <a:pt x="3277" y="20593"/>
                  </a:lnTo>
                  <a:lnTo>
                    <a:pt x="911" y="14603"/>
                  </a:lnTo>
                  <a:lnTo>
                    <a:pt x="0" y="11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17" name="object 78"/>
            <p:cNvSpPr/>
            <p:nvPr/>
          </p:nvSpPr>
          <p:spPr>
            <a:xfrm>
              <a:off x="169499" y="798681"/>
              <a:ext cx="142839" cy="160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7" y="13201"/>
                  </a:lnTo>
                  <a:lnTo>
                    <a:pt x="3051" y="6338"/>
                  </a:lnTo>
                  <a:lnTo>
                    <a:pt x="6451" y="1707"/>
                  </a:lnTo>
                  <a:lnTo>
                    <a:pt x="10641" y="0"/>
                  </a:lnTo>
                  <a:lnTo>
                    <a:pt x="14856" y="1688"/>
                  </a:lnTo>
                  <a:lnTo>
                    <a:pt x="18323" y="6304"/>
                  </a:lnTo>
                  <a:lnTo>
                    <a:pt x="20689" y="13156"/>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18" name="object 79"/>
            <p:cNvSpPr/>
            <p:nvPr/>
          </p:nvSpPr>
          <p:spPr>
            <a:xfrm>
              <a:off x="312182" y="937265"/>
              <a:ext cx="142838" cy="1606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8398"/>
                  </a:lnTo>
                  <a:lnTo>
                    <a:pt x="18548" y="15261"/>
                  </a:lnTo>
                  <a:lnTo>
                    <a:pt x="15149" y="19893"/>
                  </a:lnTo>
                  <a:lnTo>
                    <a:pt x="10959" y="21600"/>
                  </a:lnTo>
                  <a:lnTo>
                    <a:pt x="6740" y="19915"/>
                  </a:lnTo>
                  <a:lnTo>
                    <a:pt x="3272" y="15298"/>
                  </a:lnTo>
                  <a:lnTo>
                    <a:pt x="908" y="8443"/>
                  </a:lnTo>
                  <a:lnTo>
                    <a:pt x="0" y="4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19" name="object 80"/>
            <p:cNvSpPr/>
            <p:nvPr/>
          </p:nvSpPr>
          <p:spPr>
            <a:xfrm>
              <a:off x="455140" y="797943"/>
              <a:ext cx="142839" cy="160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6" y="13202"/>
                  </a:lnTo>
                  <a:lnTo>
                    <a:pt x="3049" y="6339"/>
                  </a:lnTo>
                  <a:lnTo>
                    <a:pt x="6448" y="1707"/>
                  </a:lnTo>
                  <a:lnTo>
                    <a:pt x="10641" y="0"/>
                  </a:lnTo>
                  <a:lnTo>
                    <a:pt x="14855" y="1689"/>
                  </a:lnTo>
                  <a:lnTo>
                    <a:pt x="18321" y="6305"/>
                  </a:lnTo>
                  <a:lnTo>
                    <a:pt x="20686" y="13154"/>
                  </a:lnTo>
                  <a:lnTo>
                    <a:pt x="21600" y="2154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20" name="object 81"/>
            <p:cNvSpPr/>
            <p:nvPr/>
          </p:nvSpPr>
          <p:spPr>
            <a:xfrm>
              <a:off x="597783" y="936526"/>
              <a:ext cx="142839" cy="160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8399"/>
                  </a:lnTo>
                  <a:lnTo>
                    <a:pt x="18548" y="15262"/>
                  </a:lnTo>
                  <a:lnTo>
                    <a:pt x="15149" y="19893"/>
                  </a:lnTo>
                  <a:lnTo>
                    <a:pt x="10959" y="21600"/>
                  </a:lnTo>
                  <a:lnTo>
                    <a:pt x="6744" y="19916"/>
                  </a:lnTo>
                  <a:lnTo>
                    <a:pt x="3277" y="15300"/>
                  </a:lnTo>
                  <a:lnTo>
                    <a:pt x="911" y="8447"/>
                  </a:lnTo>
                  <a:lnTo>
                    <a:pt x="0" y="51"/>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21" name="object 82"/>
            <p:cNvSpPr/>
            <p:nvPr/>
          </p:nvSpPr>
          <p:spPr>
            <a:xfrm>
              <a:off x="740762" y="797292"/>
              <a:ext cx="142839" cy="1606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22" name="object 83"/>
            <p:cNvSpPr/>
            <p:nvPr/>
          </p:nvSpPr>
          <p:spPr>
            <a:xfrm>
              <a:off x="883422" y="935829"/>
              <a:ext cx="142839" cy="1606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4" y="8399"/>
                  </a:lnTo>
                  <a:lnTo>
                    <a:pt x="18551" y="15263"/>
                  </a:lnTo>
                  <a:lnTo>
                    <a:pt x="15152" y="19895"/>
                  </a:lnTo>
                  <a:lnTo>
                    <a:pt x="10959" y="21600"/>
                  </a:lnTo>
                  <a:lnTo>
                    <a:pt x="6744" y="19915"/>
                  </a:lnTo>
                  <a:lnTo>
                    <a:pt x="3277" y="15298"/>
                  </a:lnTo>
                  <a:lnTo>
                    <a:pt x="911" y="8443"/>
                  </a:lnTo>
                  <a:lnTo>
                    <a:pt x="0" y="45"/>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23" name="object 84"/>
            <p:cNvSpPr/>
            <p:nvPr/>
          </p:nvSpPr>
          <p:spPr>
            <a:xfrm>
              <a:off x="1026380" y="796553"/>
              <a:ext cx="142882" cy="160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pic>
          <p:nvPicPr>
            <p:cNvPr id="1724" name="object 85" descr="object 85"/>
            <p:cNvPicPr>
              <a:picLocks noChangeAspect="1"/>
            </p:cNvPicPr>
            <p:nvPr/>
          </p:nvPicPr>
          <p:blipFill>
            <a:blip r:embed="rId6"/>
            <a:stretch>
              <a:fillRect/>
            </a:stretch>
          </p:blipFill>
          <p:spPr>
            <a:xfrm>
              <a:off x="1897177" y="938864"/>
              <a:ext cx="281770" cy="202626"/>
            </a:xfrm>
            <a:prstGeom prst="rect">
              <a:avLst/>
            </a:prstGeom>
            <a:ln w="12700" cap="flat">
              <a:noFill/>
              <a:miter lim="400000"/>
            </a:ln>
            <a:effectLst/>
          </p:spPr>
        </p:pic>
        <p:sp>
          <p:nvSpPr>
            <p:cNvPr id="1725" name="object 86"/>
            <p:cNvSpPr/>
            <p:nvPr/>
          </p:nvSpPr>
          <p:spPr>
            <a:xfrm>
              <a:off x="2158138" y="641801"/>
              <a:ext cx="239784" cy="3394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49" y="18629"/>
                  </a:lnTo>
                  <a:lnTo>
                    <a:pt x="1029" y="14854"/>
                  </a:lnTo>
                  <a:lnTo>
                    <a:pt x="2276" y="10734"/>
                  </a:lnTo>
                  <a:lnTo>
                    <a:pt x="3924" y="6730"/>
                  </a:lnTo>
                  <a:lnTo>
                    <a:pt x="5911" y="3300"/>
                  </a:lnTo>
                  <a:lnTo>
                    <a:pt x="10643" y="0"/>
                  </a:lnTo>
                  <a:lnTo>
                    <a:pt x="13122" y="898"/>
                  </a:lnTo>
                  <a:lnTo>
                    <a:pt x="17431" y="6715"/>
                  </a:lnTo>
                  <a:lnTo>
                    <a:pt x="19128" y="10716"/>
                  </a:lnTo>
                  <a:lnTo>
                    <a:pt x="20432" y="14832"/>
                  </a:lnTo>
                  <a:lnTo>
                    <a:pt x="21278" y="18606"/>
                  </a:lnTo>
                  <a:lnTo>
                    <a:pt x="21600" y="21576"/>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26" name="object 87"/>
            <p:cNvSpPr/>
            <p:nvPr/>
          </p:nvSpPr>
          <p:spPr>
            <a:xfrm>
              <a:off x="2397625" y="959160"/>
              <a:ext cx="239784" cy="3603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1" y="2868"/>
                  </a:lnTo>
                  <a:lnTo>
                    <a:pt x="20573" y="6603"/>
                  </a:lnTo>
                  <a:lnTo>
                    <a:pt x="19328" y="10729"/>
                  </a:lnTo>
                  <a:lnTo>
                    <a:pt x="17680" y="14767"/>
                  </a:lnTo>
                  <a:lnTo>
                    <a:pt x="15694" y="18243"/>
                  </a:lnTo>
                  <a:lnTo>
                    <a:pt x="13431" y="20680"/>
                  </a:lnTo>
                  <a:lnTo>
                    <a:pt x="10957" y="21600"/>
                  </a:lnTo>
                  <a:lnTo>
                    <a:pt x="8478" y="20684"/>
                  </a:lnTo>
                  <a:lnTo>
                    <a:pt x="6193" y="18252"/>
                  </a:lnTo>
                  <a:lnTo>
                    <a:pt x="4169" y="14781"/>
                  </a:lnTo>
                  <a:lnTo>
                    <a:pt x="2472" y="10746"/>
                  </a:lnTo>
                  <a:lnTo>
                    <a:pt x="1168" y="6623"/>
                  </a:lnTo>
                  <a:lnTo>
                    <a:pt x="321" y="2890"/>
                  </a:lnTo>
                  <a:lnTo>
                    <a:pt x="0" y="2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27" name="object 88"/>
            <p:cNvSpPr/>
            <p:nvPr/>
          </p:nvSpPr>
          <p:spPr>
            <a:xfrm>
              <a:off x="2637592" y="472405"/>
              <a:ext cx="239868" cy="5081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1" y="17356"/>
                  </a:lnTo>
                  <a:lnTo>
                    <a:pt x="1396" y="14327"/>
                  </a:lnTo>
                  <a:lnTo>
                    <a:pt x="2439" y="11045"/>
                  </a:lnTo>
                  <a:lnTo>
                    <a:pt x="3722" y="7770"/>
                  </a:lnTo>
                  <a:lnTo>
                    <a:pt x="5213" y="4765"/>
                  </a:lnTo>
                  <a:lnTo>
                    <a:pt x="6884" y="2294"/>
                  </a:lnTo>
                  <a:lnTo>
                    <a:pt x="10639" y="0"/>
                  </a:lnTo>
                  <a:lnTo>
                    <a:pt x="12582" y="615"/>
                  </a:lnTo>
                  <a:lnTo>
                    <a:pt x="16110" y="4757"/>
                  </a:lnTo>
                  <a:lnTo>
                    <a:pt x="17633" y="7760"/>
                  </a:lnTo>
                  <a:lnTo>
                    <a:pt x="18953" y="11033"/>
                  </a:lnTo>
                  <a:lnTo>
                    <a:pt x="20041" y="14314"/>
                  </a:lnTo>
                  <a:lnTo>
                    <a:pt x="20866" y="17342"/>
                  </a:lnTo>
                  <a:lnTo>
                    <a:pt x="21396" y="19853"/>
                  </a:lnTo>
                  <a:lnTo>
                    <a:pt x="21600" y="21586"/>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28" name="object 89"/>
            <p:cNvSpPr/>
            <p:nvPr/>
          </p:nvSpPr>
          <p:spPr>
            <a:xfrm>
              <a:off x="2877084" y="958421"/>
              <a:ext cx="239784" cy="5103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7" y="13836"/>
                  </a:lnTo>
                  <a:lnTo>
                    <a:pt x="2645" y="10562"/>
                  </a:lnTo>
                  <a:lnTo>
                    <a:pt x="1556" y="7280"/>
                  </a:lnTo>
                  <a:lnTo>
                    <a:pt x="732" y="4254"/>
                  </a:lnTo>
                  <a:lnTo>
                    <a:pt x="203" y="1745"/>
                  </a:lnTo>
                  <a:lnTo>
                    <a:pt x="0" y="18"/>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29" name="object 90"/>
            <p:cNvSpPr/>
            <p:nvPr/>
          </p:nvSpPr>
          <p:spPr>
            <a:xfrm>
              <a:off x="3117151" y="204927"/>
              <a:ext cx="239742" cy="774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30" name="object 91"/>
            <p:cNvSpPr/>
            <p:nvPr/>
          </p:nvSpPr>
          <p:spPr>
            <a:xfrm>
              <a:off x="3356533" y="957725"/>
              <a:ext cx="239867" cy="8164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1" y="1934"/>
                  </a:lnTo>
                  <a:lnTo>
                    <a:pt x="21024" y="3480"/>
                  </a:lnTo>
                  <a:lnTo>
                    <a:pt x="20572" y="5307"/>
                  </a:lnTo>
                  <a:lnTo>
                    <a:pt x="20003" y="7334"/>
                  </a:lnTo>
                  <a:lnTo>
                    <a:pt x="19326" y="9484"/>
                  </a:lnTo>
                  <a:lnTo>
                    <a:pt x="18549" y="11678"/>
                  </a:lnTo>
                  <a:lnTo>
                    <a:pt x="17679" y="13835"/>
                  </a:lnTo>
                  <a:lnTo>
                    <a:pt x="16724" y="15878"/>
                  </a:lnTo>
                  <a:lnTo>
                    <a:pt x="15693" y="17726"/>
                  </a:lnTo>
                  <a:lnTo>
                    <a:pt x="14593" y="19302"/>
                  </a:lnTo>
                  <a:lnTo>
                    <a:pt x="13432" y="20525"/>
                  </a:lnTo>
                  <a:lnTo>
                    <a:pt x="10961" y="21600"/>
                  </a:lnTo>
                  <a:lnTo>
                    <a:pt x="9701" y="21319"/>
                  </a:lnTo>
                  <a:lnTo>
                    <a:pt x="7312" y="19306"/>
                  </a:lnTo>
                  <a:lnTo>
                    <a:pt x="6199" y="17731"/>
                  </a:lnTo>
                  <a:lnTo>
                    <a:pt x="5151" y="15884"/>
                  </a:lnTo>
                  <a:lnTo>
                    <a:pt x="4176"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31" name="object 92"/>
            <p:cNvSpPr/>
            <p:nvPr/>
          </p:nvSpPr>
          <p:spPr>
            <a:xfrm>
              <a:off x="3596602" y="62275"/>
              <a:ext cx="259601" cy="1859017"/>
            </a:xfrm>
            <a:custGeom>
              <a:avLst/>
              <a:gdLst/>
              <a:ahLst/>
              <a:cxnLst>
                <a:cxn ang="0">
                  <a:pos x="wd2" y="hd2"/>
                </a:cxn>
                <a:cxn ang="5400000">
                  <a:pos x="wd2" y="hd2"/>
                </a:cxn>
                <a:cxn ang="10800000">
                  <a:pos x="wd2" y="hd2"/>
                </a:cxn>
                <a:cxn ang="16200000">
                  <a:pos x="wd2" y="hd2"/>
                </a:cxn>
              </a:cxnLst>
              <a:rect l="0" t="0" r="r" b="b"/>
              <a:pathLst>
                <a:path w="21600" h="21600" extrusionOk="0">
                  <a:moveTo>
                    <a:pt x="0" y="10653"/>
                  </a:moveTo>
                  <a:lnTo>
                    <a:pt x="173" y="9900"/>
                  </a:lnTo>
                  <a:lnTo>
                    <a:pt x="405" y="9287"/>
                  </a:lnTo>
                  <a:lnTo>
                    <a:pt x="726" y="8554"/>
                  </a:lnTo>
                  <a:lnTo>
                    <a:pt x="1133" y="7726"/>
                  </a:lnTo>
                  <a:lnTo>
                    <a:pt x="1621" y="6830"/>
                  </a:lnTo>
                  <a:lnTo>
                    <a:pt x="2183" y="5893"/>
                  </a:lnTo>
                  <a:lnTo>
                    <a:pt x="2817" y="4941"/>
                  </a:lnTo>
                  <a:lnTo>
                    <a:pt x="3515" y="4001"/>
                  </a:lnTo>
                  <a:lnTo>
                    <a:pt x="4275" y="3100"/>
                  </a:lnTo>
                  <a:lnTo>
                    <a:pt x="5090" y="2264"/>
                  </a:lnTo>
                  <a:lnTo>
                    <a:pt x="5956" y="1520"/>
                  </a:lnTo>
                  <a:lnTo>
                    <a:pt x="6868" y="895"/>
                  </a:lnTo>
                  <a:lnTo>
                    <a:pt x="8810" y="108"/>
                  </a:lnTo>
                  <a:lnTo>
                    <a:pt x="9830" y="0"/>
                  </a:lnTo>
                  <a:lnTo>
                    <a:pt x="10365" y="63"/>
                  </a:lnTo>
                  <a:lnTo>
                    <a:pt x="11981" y="941"/>
                  </a:lnTo>
                  <a:lnTo>
                    <a:pt x="13054" y="2020"/>
                  </a:lnTo>
                  <a:lnTo>
                    <a:pt x="13586" y="2684"/>
                  </a:lnTo>
                  <a:lnTo>
                    <a:pt x="14112" y="3420"/>
                  </a:lnTo>
                  <a:lnTo>
                    <a:pt x="14631" y="4219"/>
                  </a:lnTo>
                  <a:lnTo>
                    <a:pt x="15143" y="5074"/>
                  </a:lnTo>
                  <a:lnTo>
                    <a:pt x="15644" y="5977"/>
                  </a:lnTo>
                  <a:lnTo>
                    <a:pt x="16136" y="6920"/>
                  </a:lnTo>
                  <a:lnTo>
                    <a:pt x="16615" y="7894"/>
                  </a:lnTo>
                  <a:lnTo>
                    <a:pt x="17080" y="8891"/>
                  </a:lnTo>
                  <a:lnTo>
                    <a:pt x="17530" y="9904"/>
                  </a:lnTo>
                  <a:lnTo>
                    <a:pt x="17965" y="10924"/>
                  </a:lnTo>
                  <a:lnTo>
                    <a:pt x="18381" y="11943"/>
                  </a:lnTo>
                  <a:lnTo>
                    <a:pt x="18779" y="12953"/>
                  </a:lnTo>
                  <a:lnTo>
                    <a:pt x="19156" y="13946"/>
                  </a:lnTo>
                  <a:lnTo>
                    <a:pt x="19512" y="14914"/>
                  </a:lnTo>
                  <a:lnTo>
                    <a:pt x="19845" y="15849"/>
                  </a:lnTo>
                  <a:lnTo>
                    <a:pt x="20153" y="16743"/>
                  </a:lnTo>
                  <a:lnTo>
                    <a:pt x="20435" y="17588"/>
                  </a:lnTo>
                  <a:lnTo>
                    <a:pt x="20690" y="18375"/>
                  </a:lnTo>
                  <a:lnTo>
                    <a:pt x="20917" y="19097"/>
                  </a:lnTo>
                  <a:lnTo>
                    <a:pt x="21113" y="19745"/>
                  </a:lnTo>
                  <a:lnTo>
                    <a:pt x="21279" y="20311"/>
                  </a:lnTo>
                  <a:lnTo>
                    <a:pt x="21510" y="21167"/>
                  </a:lnTo>
                  <a:lnTo>
                    <a:pt x="21573" y="21441"/>
                  </a:lnTo>
                  <a:lnTo>
                    <a:pt x="21600" y="2160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32" name="object 93"/>
            <p:cNvSpPr/>
            <p:nvPr/>
          </p:nvSpPr>
          <p:spPr>
            <a:xfrm>
              <a:off x="-1" y="941320"/>
              <a:ext cx="239742" cy="72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2" y="14501"/>
                  </a:lnTo>
                  <a:lnTo>
                    <a:pt x="18547" y="20518"/>
                  </a:lnTo>
                  <a:lnTo>
                    <a:pt x="15147" y="21561"/>
                  </a:lnTo>
                  <a:lnTo>
                    <a:pt x="10955" y="21141"/>
                  </a:lnTo>
                  <a:lnTo>
                    <a:pt x="6740" y="21600"/>
                  </a:lnTo>
                  <a:lnTo>
                    <a:pt x="3274" y="20593"/>
                  </a:lnTo>
                  <a:lnTo>
                    <a:pt x="910" y="14604"/>
                  </a:lnTo>
                  <a:lnTo>
                    <a:pt x="0" y="11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33" name="object 94"/>
            <p:cNvSpPr/>
            <p:nvPr/>
          </p:nvSpPr>
          <p:spPr>
            <a:xfrm>
              <a:off x="239983" y="802045"/>
              <a:ext cx="239741" cy="1606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 y="13201"/>
                  </a:lnTo>
                  <a:lnTo>
                    <a:pt x="3053" y="6337"/>
                  </a:lnTo>
                  <a:lnTo>
                    <a:pt x="6453" y="1705"/>
                  </a:lnTo>
                  <a:lnTo>
                    <a:pt x="10645" y="0"/>
                  </a:lnTo>
                  <a:lnTo>
                    <a:pt x="14859" y="1685"/>
                  </a:lnTo>
                  <a:lnTo>
                    <a:pt x="18325" y="6302"/>
                  </a:lnTo>
                  <a:lnTo>
                    <a:pt x="20690" y="13157"/>
                  </a:lnTo>
                  <a:lnTo>
                    <a:pt x="21600" y="2155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34" name="object 95"/>
            <p:cNvSpPr/>
            <p:nvPr/>
          </p:nvSpPr>
          <p:spPr>
            <a:xfrm>
              <a:off x="479476" y="940585"/>
              <a:ext cx="239784" cy="1606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2" y="8399"/>
                  </a:lnTo>
                  <a:lnTo>
                    <a:pt x="18546" y="15262"/>
                  </a:lnTo>
                  <a:lnTo>
                    <a:pt x="15147" y="19893"/>
                  </a:lnTo>
                  <a:lnTo>
                    <a:pt x="10957" y="21600"/>
                  </a:lnTo>
                  <a:lnTo>
                    <a:pt x="6742" y="19912"/>
                  </a:lnTo>
                  <a:lnTo>
                    <a:pt x="3276"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35" name="object 96"/>
            <p:cNvSpPr/>
            <p:nvPr/>
          </p:nvSpPr>
          <p:spPr>
            <a:xfrm>
              <a:off x="719479" y="801305"/>
              <a:ext cx="239785" cy="160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6" y="13202"/>
                  </a:lnTo>
                  <a:lnTo>
                    <a:pt x="3049" y="6339"/>
                  </a:lnTo>
                  <a:lnTo>
                    <a:pt x="6448" y="1707"/>
                  </a:lnTo>
                  <a:lnTo>
                    <a:pt x="10643" y="0"/>
                  </a:lnTo>
                  <a:lnTo>
                    <a:pt x="14856" y="1686"/>
                  </a:lnTo>
                  <a:lnTo>
                    <a:pt x="18321" y="6301"/>
                  </a:lnTo>
                  <a:lnTo>
                    <a:pt x="20686" y="13151"/>
                  </a:lnTo>
                  <a:lnTo>
                    <a:pt x="21600" y="2154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36" name="object 97"/>
            <p:cNvSpPr/>
            <p:nvPr/>
          </p:nvSpPr>
          <p:spPr>
            <a:xfrm>
              <a:off x="958950" y="939888"/>
              <a:ext cx="239741" cy="160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2" y="8399"/>
                  </a:lnTo>
                  <a:lnTo>
                    <a:pt x="18548" y="15262"/>
                  </a:lnTo>
                  <a:lnTo>
                    <a:pt x="15149" y="19893"/>
                  </a:lnTo>
                  <a:lnTo>
                    <a:pt x="10959" y="21600"/>
                  </a:lnTo>
                  <a:lnTo>
                    <a:pt x="6742" y="19912"/>
                  </a:lnTo>
                  <a:lnTo>
                    <a:pt x="3275"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37" name="object 98"/>
            <p:cNvSpPr/>
            <p:nvPr/>
          </p:nvSpPr>
          <p:spPr>
            <a:xfrm>
              <a:off x="1198938" y="800610"/>
              <a:ext cx="239784" cy="160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 y="13201"/>
                  </a:lnTo>
                  <a:lnTo>
                    <a:pt x="3054" y="6338"/>
                  </a:lnTo>
                  <a:lnTo>
                    <a:pt x="6453" y="1707"/>
                  </a:lnTo>
                  <a:lnTo>
                    <a:pt x="10643" y="0"/>
                  </a:lnTo>
                  <a:lnTo>
                    <a:pt x="14859" y="1684"/>
                  </a:lnTo>
                  <a:lnTo>
                    <a:pt x="18326" y="6300"/>
                  </a:lnTo>
                  <a:lnTo>
                    <a:pt x="20690" y="13153"/>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38" name="object 99"/>
            <p:cNvSpPr/>
            <p:nvPr/>
          </p:nvSpPr>
          <p:spPr>
            <a:xfrm>
              <a:off x="1438426" y="939149"/>
              <a:ext cx="239784" cy="160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8400"/>
                  </a:lnTo>
                  <a:lnTo>
                    <a:pt x="18551" y="15264"/>
                  </a:lnTo>
                  <a:lnTo>
                    <a:pt x="15152" y="19896"/>
                  </a:lnTo>
                  <a:lnTo>
                    <a:pt x="10957" y="21600"/>
                  </a:lnTo>
                  <a:lnTo>
                    <a:pt x="6742" y="19912"/>
                  </a:lnTo>
                  <a:lnTo>
                    <a:pt x="3276" y="15295"/>
                  </a:lnTo>
                  <a:lnTo>
                    <a:pt x="910" y="8444"/>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39" name="object 100"/>
            <p:cNvSpPr/>
            <p:nvPr/>
          </p:nvSpPr>
          <p:spPr>
            <a:xfrm>
              <a:off x="1678392" y="799912"/>
              <a:ext cx="239868" cy="160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8" y="13200"/>
                  </a:lnTo>
                  <a:lnTo>
                    <a:pt x="3053" y="6336"/>
                  </a:lnTo>
                  <a:lnTo>
                    <a:pt x="6451" y="1704"/>
                  </a:lnTo>
                  <a:lnTo>
                    <a:pt x="10639" y="0"/>
                  </a:lnTo>
                  <a:lnTo>
                    <a:pt x="14854" y="1684"/>
                  </a:lnTo>
                  <a:lnTo>
                    <a:pt x="18320" y="6299"/>
                  </a:lnTo>
                  <a:lnTo>
                    <a:pt x="20686" y="13151"/>
                  </a:lnTo>
                  <a:lnTo>
                    <a:pt x="21600" y="2154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40" name="object 101"/>
            <p:cNvSpPr/>
            <p:nvPr/>
          </p:nvSpPr>
          <p:spPr>
            <a:xfrm>
              <a:off x="88337" y="-1"/>
              <a:ext cx="4818310"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41" name="object 102"/>
            <p:cNvSpPr/>
            <p:nvPr/>
          </p:nvSpPr>
          <p:spPr>
            <a:xfrm>
              <a:off x="88337" y="1939310"/>
              <a:ext cx="4818310"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z="2000" spc="0"/>
              </a:pPr>
              <a:endParaRPr/>
            </a:p>
          </p:txBody>
        </p:sp>
      </p:grpSp>
      <p:sp>
        <p:nvSpPr>
          <p:cNvPr id="1743" name="object 103"/>
          <p:cNvSpPr txBox="1"/>
          <p:nvPr/>
        </p:nvSpPr>
        <p:spPr>
          <a:xfrm>
            <a:off x="10152790" y="9027077"/>
            <a:ext cx="3417306" cy="456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0">
              <a:lnSpc>
                <a:spcPct val="100000"/>
              </a:lnSpc>
              <a:spcBef>
                <a:spcPts val="100"/>
              </a:spcBef>
              <a:defRPr sz="3200" spc="0">
                <a:solidFill>
                  <a:srgbClr val="231F20"/>
                </a:solidFill>
              </a:defRPr>
            </a:pPr>
            <a:r>
              <a:t>ΔCurrent</a:t>
            </a:r>
            <a:r>
              <a:rPr spc="-22"/>
              <a:t> </a:t>
            </a:r>
            <a:r>
              <a:rPr spc="5"/>
              <a:t>=</a:t>
            </a:r>
            <a:r>
              <a:rPr spc="-17"/>
              <a:t> </a:t>
            </a:r>
            <a:r>
              <a:rPr spc="5"/>
              <a:t>y</a:t>
            </a:r>
            <a:r>
              <a:rPr spc="-22"/>
              <a:t> </a:t>
            </a:r>
            <a:r>
              <a:rPr spc="5"/>
              <a:t>amp</a:t>
            </a:r>
          </a:p>
        </p:txBody>
      </p:sp>
      <p:grpSp>
        <p:nvGrpSpPr>
          <p:cNvPr id="1786" name="object 104"/>
          <p:cNvGrpSpPr/>
          <p:nvPr/>
        </p:nvGrpSpPr>
        <p:grpSpPr>
          <a:xfrm>
            <a:off x="15548399" y="9656367"/>
            <a:ext cx="4919087" cy="1939313"/>
            <a:chOff x="0" y="0"/>
            <a:chExt cx="4919085" cy="1939312"/>
          </a:xfrm>
        </p:grpSpPr>
        <p:sp>
          <p:nvSpPr>
            <p:cNvPr id="1744" name="object 105"/>
            <p:cNvSpPr/>
            <p:nvPr/>
          </p:nvSpPr>
          <p:spPr>
            <a:xfrm>
              <a:off x="4306426" y="964774"/>
              <a:ext cx="612661" cy="1608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3" y="9442"/>
                  </a:lnTo>
                  <a:lnTo>
                    <a:pt x="19242" y="13441"/>
                  </a:lnTo>
                  <a:lnTo>
                    <a:pt x="17573" y="16785"/>
                  </a:lnTo>
                  <a:lnTo>
                    <a:pt x="15571" y="19347"/>
                  </a:lnTo>
                  <a:lnTo>
                    <a:pt x="13299" y="20995"/>
                  </a:lnTo>
                  <a:lnTo>
                    <a:pt x="10824" y="21600"/>
                  </a:lnTo>
                  <a:lnTo>
                    <a:pt x="8346" y="21071"/>
                  </a:lnTo>
                  <a:lnTo>
                    <a:pt x="6071" y="19494"/>
                  </a:lnTo>
                  <a:lnTo>
                    <a:pt x="4063" y="16994"/>
                  </a:lnTo>
                  <a:lnTo>
                    <a:pt x="2387" y="13701"/>
                  </a:lnTo>
                  <a:lnTo>
                    <a:pt x="1108" y="9741"/>
                  </a:lnTo>
                  <a:lnTo>
                    <a:pt x="291" y="5242"/>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45" name="object 106"/>
            <p:cNvSpPr/>
            <p:nvPr/>
          </p:nvSpPr>
          <p:spPr>
            <a:xfrm>
              <a:off x="17961" y="823608"/>
              <a:ext cx="612662" cy="160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8" y="12158"/>
                  </a:lnTo>
                  <a:lnTo>
                    <a:pt x="2359" y="8159"/>
                  </a:lnTo>
                  <a:lnTo>
                    <a:pt x="4027" y="4815"/>
                  </a:lnTo>
                  <a:lnTo>
                    <a:pt x="6030" y="2253"/>
                  </a:lnTo>
                  <a:lnTo>
                    <a:pt x="8301" y="605"/>
                  </a:lnTo>
                  <a:lnTo>
                    <a:pt x="10776" y="0"/>
                  </a:lnTo>
                  <a:lnTo>
                    <a:pt x="13254" y="528"/>
                  </a:lnTo>
                  <a:lnTo>
                    <a:pt x="15529" y="2106"/>
                  </a:lnTo>
                  <a:lnTo>
                    <a:pt x="17538" y="4605"/>
                  </a:lnTo>
                  <a:lnTo>
                    <a:pt x="19214" y="7899"/>
                  </a:lnTo>
                  <a:lnTo>
                    <a:pt x="20493" y="11859"/>
                  </a:lnTo>
                  <a:lnTo>
                    <a:pt x="21310" y="16357"/>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46" name="object 107"/>
            <p:cNvSpPr/>
            <p:nvPr/>
          </p:nvSpPr>
          <p:spPr>
            <a:xfrm>
              <a:off x="630524" y="958258"/>
              <a:ext cx="612661" cy="1608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2" y="9443"/>
                  </a:lnTo>
                  <a:lnTo>
                    <a:pt x="19241" y="13443"/>
                  </a:lnTo>
                  <a:lnTo>
                    <a:pt x="17572" y="16788"/>
                  </a:lnTo>
                  <a:lnTo>
                    <a:pt x="15570" y="19349"/>
                  </a:lnTo>
                  <a:lnTo>
                    <a:pt x="13298" y="20996"/>
                  </a:lnTo>
                  <a:lnTo>
                    <a:pt x="10822" y="21600"/>
                  </a:lnTo>
                  <a:lnTo>
                    <a:pt x="8345" y="21073"/>
                  </a:lnTo>
                  <a:lnTo>
                    <a:pt x="6071" y="19496"/>
                  </a:lnTo>
                  <a:lnTo>
                    <a:pt x="4063" y="16997"/>
                  </a:lnTo>
                  <a:lnTo>
                    <a:pt x="2387" y="13703"/>
                  </a:lnTo>
                  <a:lnTo>
                    <a:pt x="1107" y="9742"/>
                  </a:lnTo>
                  <a:lnTo>
                    <a:pt x="290" y="5243"/>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47" name="object 108"/>
            <p:cNvSpPr/>
            <p:nvPr/>
          </p:nvSpPr>
          <p:spPr>
            <a:xfrm>
              <a:off x="1243259" y="818689"/>
              <a:ext cx="612661" cy="160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7" y="12158"/>
                  </a:lnTo>
                  <a:lnTo>
                    <a:pt x="2358" y="8159"/>
                  </a:lnTo>
                  <a:lnTo>
                    <a:pt x="4027" y="4815"/>
                  </a:lnTo>
                  <a:lnTo>
                    <a:pt x="6029" y="2253"/>
                  </a:lnTo>
                  <a:lnTo>
                    <a:pt x="8301" y="605"/>
                  </a:lnTo>
                  <a:lnTo>
                    <a:pt x="10776" y="0"/>
                  </a:lnTo>
                  <a:lnTo>
                    <a:pt x="13253" y="528"/>
                  </a:lnTo>
                  <a:lnTo>
                    <a:pt x="15529" y="2106"/>
                  </a:lnTo>
                  <a:lnTo>
                    <a:pt x="17537" y="4605"/>
                  </a:lnTo>
                  <a:lnTo>
                    <a:pt x="19213" y="7899"/>
                  </a:lnTo>
                  <a:lnTo>
                    <a:pt x="20492" y="11859"/>
                  </a:lnTo>
                  <a:lnTo>
                    <a:pt x="21309" y="16357"/>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48" name="object 109"/>
            <p:cNvSpPr/>
            <p:nvPr/>
          </p:nvSpPr>
          <p:spPr>
            <a:xfrm>
              <a:off x="1855782" y="953336"/>
              <a:ext cx="612661" cy="1608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3" y="9443"/>
                  </a:lnTo>
                  <a:lnTo>
                    <a:pt x="19242" y="13443"/>
                  </a:lnTo>
                  <a:lnTo>
                    <a:pt x="17573" y="16788"/>
                  </a:lnTo>
                  <a:lnTo>
                    <a:pt x="15571" y="19349"/>
                  </a:lnTo>
                  <a:lnTo>
                    <a:pt x="13299" y="20996"/>
                  </a:lnTo>
                  <a:lnTo>
                    <a:pt x="10824" y="21600"/>
                  </a:lnTo>
                  <a:lnTo>
                    <a:pt x="8346" y="21073"/>
                  </a:lnTo>
                  <a:lnTo>
                    <a:pt x="6071" y="19496"/>
                  </a:lnTo>
                  <a:lnTo>
                    <a:pt x="4063" y="16997"/>
                  </a:lnTo>
                  <a:lnTo>
                    <a:pt x="2387" y="13703"/>
                  </a:lnTo>
                  <a:lnTo>
                    <a:pt x="1108" y="9742"/>
                  </a:lnTo>
                  <a:lnTo>
                    <a:pt x="291" y="5243"/>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49" name="object 110"/>
            <p:cNvSpPr/>
            <p:nvPr/>
          </p:nvSpPr>
          <p:spPr>
            <a:xfrm>
              <a:off x="2468518" y="813767"/>
              <a:ext cx="612661" cy="160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8" y="12158"/>
                  </a:lnTo>
                  <a:lnTo>
                    <a:pt x="2358" y="8159"/>
                  </a:lnTo>
                  <a:lnTo>
                    <a:pt x="4027" y="4815"/>
                  </a:lnTo>
                  <a:lnTo>
                    <a:pt x="6030" y="2253"/>
                  </a:lnTo>
                  <a:lnTo>
                    <a:pt x="8301" y="605"/>
                  </a:lnTo>
                  <a:lnTo>
                    <a:pt x="10776" y="0"/>
                  </a:lnTo>
                  <a:lnTo>
                    <a:pt x="13254" y="527"/>
                  </a:lnTo>
                  <a:lnTo>
                    <a:pt x="15529" y="2103"/>
                  </a:lnTo>
                  <a:lnTo>
                    <a:pt x="17537" y="4603"/>
                  </a:lnTo>
                  <a:lnTo>
                    <a:pt x="19213" y="7896"/>
                  </a:lnTo>
                  <a:lnTo>
                    <a:pt x="20492" y="11856"/>
                  </a:lnTo>
                  <a:lnTo>
                    <a:pt x="21309" y="16354"/>
                  </a:lnTo>
                  <a:lnTo>
                    <a:pt x="21600" y="21262"/>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50" name="object 111"/>
            <p:cNvSpPr/>
            <p:nvPr/>
          </p:nvSpPr>
          <p:spPr>
            <a:xfrm>
              <a:off x="3081092" y="948417"/>
              <a:ext cx="612660" cy="1608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12" y="9445"/>
                  </a:lnTo>
                  <a:lnTo>
                    <a:pt x="19241" y="13446"/>
                  </a:lnTo>
                  <a:lnTo>
                    <a:pt x="17572" y="16791"/>
                  </a:lnTo>
                  <a:lnTo>
                    <a:pt x="15570" y="19352"/>
                  </a:lnTo>
                  <a:lnTo>
                    <a:pt x="13298" y="20998"/>
                  </a:lnTo>
                  <a:lnTo>
                    <a:pt x="10822" y="21600"/>
                  </a:lnTo>
                  <a:lnTo>
                    <a:pt x="8345" y="21075"/>
                  </a:lnTo>
                  <a:lnTo>
                    <a:pt x="6071" y="19499"/>
                  </a:lnTo>
                  <a:lnTo>
                    <a:pt x="4063" y="17000"/>
                  </a:lnTo>
                  <a:lnTo>
                    <a:pt x="2387" y="13706"/>
                  </a:lnTo>
                  <a:lnTo>
                    <a:pt x="1107" y="9745"/>
                  </a:lnTo>
                  <a:lnTo>
                    <a:pt x="290" y="5244"/>
                  </a:lnTo>
                  <a:lnTo>
                    <a:pt x="0" y="333"/>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51" name="object 112"/>
            <p:cNvSpPr/>
            <p:nvPr/>
          </p:nvSpPr>
          <p:spPr>
            <a:xfrm>
              <a:off x="3693827" y="808846"/>
              <a:ext cx="612661" cy="1608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7" y="12156"/>
                  </a:lnTo>
                  <a:lnTo>
                    <a:pt x="2358" y="8156"/>
                  </a:lnTo>
                  <a:lnTo>
                    <a:pt x="4027" y="4811"/>
                  </a:lnTo>
                  <a:lnTo>
                    <a:pt x="6029" y="2250"/>
                  </a:lnTo>
                  <a:lnTo>
                    <a:pt x="8301" y="603"/>
                  </a:lnTo>
                  <a:lnTo>
                    <a:pt x="10776" y="0"/>
                  </a:lnTo>
                  <a:lnTo>
                    <a:pt x="13253" y="526"/>
                  </a:lnTo>
                  <a:lnTo>
                    <a:pt x="15529" y="2103"/>
                  </a:lnTo>
                  <a:lnTo>
                    <a:pt x="17537" y="4602"/>
                  </a:lnTo>
                  <a:lnTo>
                    <a:pt x="19213" y="7896"/>
                  </a:lnTo>
                  <a:lnTo>
                    <a:pt x="20492" y="11856"/>
                  </a:lnTo>
                  <a:lnTo>
                    <a:pt x="21309" y="16356"/>
                  </a:lnTo>
                  <a:lnTo>
                    <a:pt x="21600" y="21267"/>
                  </a:lnTo>
                </a:path>
              </a:pathLst>
            </a:custGeom>
            <a:noFill/>
            <a:ln w="38100" cap="flat">
              <a:solidFill>
                <a:srgbClr val="BDA4C1"/>
              </a:solidFill>
              <a:prstDash val="solid"/>
              <a:round/>
            </a:ln>
            <a:effectLst/>
          </p:spPr>
          <p:txBody>
            <a:bodyPr wrap="square" lIns="55451" tIns="55451" rIns="55451" bIns="55451" numCol="1" anchor="t">
              <a:noAutofit/>
            </a:bodyPr>
            <a:lstStyle/>
            <a:p>
              <a:pPr marR="0" indent="0">
                <a:lnSpc>
                  <a:spcPct val="100000"/>
                </a:lnSpc>
                <a:defRPr sz="2000" spc="0"/>
              </a:pPr>
              <a:endParaRPr/>
            </a:p>
          </p:txBody>
        </p:sp>
        <p:pic>
          <p:nvPicPr>
            <p:cNvPr id="1752" name="object 113" descr="object 113"/>
            <p:cNvPicPr>
              <a:picLocks noChangeAspect="1"/>
            </p:cNvPicPr>
            <p:nvPr/>
          </p:nvPicPr>
          <p:blipFill>
            <a:blip r:embed="rId7"/>
            <a:stretch>
              <a:fillRect/>
            </a:stretch>
          </p:blipFill>
          <p:spPr>
            <a:xfrm>
              <a:off x="1148239" y="914508"/>
              <a:ext cx="184823" cy="202669"/>
            </a:xfrm>
            <a:prstGeom prst="rect">
              <a:avLst/>
            </a:prstGeom>
            <a:ln w="12700" cap="flat">
              <a:noFill/>
              <a:miter lim="400000"/>
            </a:ln>
            <a:effectLst/>
          </p:spPr>
        </p:pic>
        <p:sp>
          <p:nvSpPr>
            <p:cNvPr id="1753" name="object 114"/>
            <p:cNvSpPr/>
            <p:nvPr/>
          </p:nvSpPr>
          <p:spPr>
            <a:xfrm>
              <a:off x="1312183" y="617487"/>
              <a:ext cx="142796" cy="3394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43" y="18042"/>
                  </a:lnTo>
                  <a:lnTo>
                    <a:pt x="1395" y="13495"/>
                  </a:lnTo>
                  <a:lnTo>
                    <a:pt x="3052" y="8687"/>
                  </a:lnTo>
                  <a:lnTo>
                    <a:pt x="5214" y="4349"/>
                  </a:lnTo>
                  <a:lnTo>
                    <a:pt x="7779" y="1210"/>
                  </a:lnTo>
                  <a:lnTo>
                    <a:pt x="10644" y="0"/>
                  </a:lnTo>
                  <a:lnTo>
                    <a:pt x="13521" y="1204"/>
                  </a:lnTo>
                  <a:lnTo>
                    <a:pt x="16117" y="4337"/>
                  </a:lnTo>
                  <a:lnTo>
                    <a:pt x="18328" y="8670"/>
                  </a:lnTo>
                  <a:lnTo>
                    <a:pt x="20048" y="13473"/>
                  </a:lnTo>
                  <a:lnTo>
                    <a:pt x="21174" y="18017"/>
                  </a:lnTo>
                  <a:lnTo>
                    <a:pt x="21600" y="2157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54" name="object 115"/>
            <p:cNvSpPr/>
            <p:nvPr/>
          </p:nvSpPr>
          <p:spPr>
            <a:xfrm>
              <a:off x="1454842" y="934805"/>
              <a:ext cx="142840" cy="3603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2" y="2869"/>
                  </a:lnTo>
                  <a:lnTo>
                    <a:pt x="20574" y="6605"/>
                  </a:lnTo>
                  <a:lnTo>
                    <a:pt x="19330" y="10730"/>
                  </a:lnTo>
                  <a:lnTo>
                    <a:pt x="17683" y="14769"/>
                  </a:lnTo>
                  <a:lnTo>
                    <a:pt x="15697" y="18245"/>
                  </a:lnTo>
                  <a:lnTo>
                    <a:pt x="10959" y="21600"/>
                  </a:lnTo>
                  <a:lnTo>
                    <a:pt x="8479" y="20685"/>
                  </a:lnTo>
                  <a:lnTo>
                    <a:pt x="4168" y="14782"/>
                  </a:lnTo>
                  <a:lnTo>
                    <a:pt x="2471" y="10746"/>
                  </a:lnTo>
                  <a:lnTo>
                    <a:pt x="1166" y="6624"/>
                  </a:lnTo>
                  <a:lnTo>
                    <a:pt x="320" y="2890"/>
                  </a:lnTo>
                  <a:lnTo>
                    <a:pt x="0" y="2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55" name="object 116"/>
            <p:cNvSpPr/>
            <p:nvPr/>
          </p:nvSpPr>
          <p:spPr>
            <a:xfrm>
              <a:off x="1597805" y="448047"/>
              <a:ext cx="142882" cy="5081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0" y="17355"/>
                  </a:lnTo>
                  <a:lnTo>
                    <a:pt x="1394" y="14327"/>
                  </a:lnTo>
                  <a:lnTo>
                    <a:pt x="2437" y="11044"/>
                  </a:lnTo>
                  <a:lnTo>
                    <a:pt x="3720" y="7769"/>
                  </a:lnTo>
                  <a:lnTo>
                    <a:pt x="5211" y="4765"/>
                  </a:lnTo>
                  <a:lnTo>
                    <a:pt x="6882" y="2294"/>
                  </a:lnTo>
                  <a:lnTo>
                    <a:pt x="10638" y="0"/>
                  </a:lnTo>
                  <a:lnTo>
                    <a:pt x="12581" y="616"/>
                  </a:lnTo>
                  <a:lnTo>
                    <a:pt x="16108" y="4758"/>
                  </a:lnTo>
                  <a:lnTo>
                    <a:pt x="17631" y="7760"/>
                  </a:lnTo>
                  <a:lnTo>
                    <a:pt x="18952" y="11033"/>
                  </a:lnTo>
                  <a:lnTo>
                    <a:pt x="20040" y="14314"/>
                  </a:lnTo>
                  <a:lnTo>
                    <a:pt x="20865" y="17341"/>
                  </a:lnTo>
                  <a:lnTo>
                    <a:pt x="21395" y="19852"/>
                  </a:lnTo>
                  <a:lnTo>
                    <a:pt x="21600" y="2158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56" name="object 117"/>
            <p:cNvSpPr/>
            <p:nvPr/>
          </p:nvSpPr>
          <p:spPr>
            <a:xfrm>
              <a:off x="1740465" y="934066"/>
              <a:ext cx="142839" cy="5104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983" y="4238"/>
                  </a:lnTo>
                  <a:lnTo>
                    <a:pt x="20210" y="7266"/>
                  </a:lnTo>
                  <a:lnTo>
                    <a:pt x="19166" y="10549"/>
                  </a:lnTo>
                  <a:lnTo>
                    <a:pt x="17883" y="13825"/>
                  </a:lnTo>
                  <a:lnTo>
                    <a:pt x="16389" y="16831"/>
                  </a:lnTo>
                  <a:lnTo>
                    <a:pt x="14717" y="19304"/>
                  </a:lnTo>
                  <a:lnTo>
                    <a:pt x="10952" y="21600"/>
                  </a:lnTo>
                  <a:lnTo>
                    <a:pt x="9013" y="20984"/>
                  </a:lnTo>
                  <a:lnTo>
                    <a:pt x="5487" y="16839"/>
                  </a:lnTo>
                  <a:lnTo>
                    <a:pt x="3964" y="13836"/>
                  </a:lnTo>
                  <a:lnTo>
                    <a:pt x="2642" y="10562"/>
                  </a:lnTo>
                  <a:lnTo>
                    <a:pt x="1554" y="7281"/>
                  </a:lnTo>
                  <a:lnTo>
                    <a:pt x="730" y="4254"/>
                  </a:lnTo>
                  <a:lnTo>
                    <a:pt x="201" y="1746"/>
                  </a:lnTo>
                  <a:lnTo>
                    <a:pt x="0" y="18"/>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57" name="object 118"/>
            <p:cNvSpPr/>
            <p:nvPr/>
          </p:nvSpPr>
          <p:spPr>
            <a:xfrm>
              <a:off x="1883466" y="180571"/>
              <a:ext cx="142839" cy="7749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0" y="19407"/>
                  </a:lnTo>
                  <a:lnTo>
                    <a:pt x="669" y="17668"/>
                  </a:lnTo>
                  <a:lnTo>
                    <a:pt x="1190" y="15631"/>
                  </a:lnTo>
                  <a:lnTo>
                    <a:pt x="1843" y="13394"/>
                  </a:lnTo>
                  <a:lnTo>
                    <a:pt x="2619" y="11053"/>
                  </a:lnTo>
                  <a:lnTo>
                    <a:pt x="3508" y="8708"/>
                  </a:lnTo>
                  <a:lnTo>
                    <a:pt x="4499" y="6455"/>
                  </a:lnTo>
                  <a:lnTo>
                    <a:pt x="5583" y="4392"/>
                  </a:lnTo>
                  <a:lnTo>
                    <a:pt x="6750" y="2618"/>
                  </a:lnTo>
                  <a:lnTo>
                    <a:pt x="7989" y="1229"/>
                  </a:lnTo>
                  <a:lnTo>
                    <a:pt x="10647" y="0"/>
                  </a:lnTo>
                  <a:lnTo>
                    <a:pt x="12001" y="323"/>
                  </a:lnTo>
                  <a:lnTo>
                    <a:pt x="14555" y="2614"/>
                  </a:lnTo>
                  <a:lnTo>
                    <a:pt x="15736" y="4387"/>
                  </a:lnTo>
                  <a:lnTo>
                    <a:pt x="16839" y="6449"/>
                  </a:lnTo>
                  <a:lnTo>
                    <a:pt x="17853" y="8701"/>
                  </a:lnTo>
                  <a:lnTo>
                    <a:pt x="18768" y="11046"/>
                  </a:lnTo>
                  <a:lnTo>
                    <a:pt x="19574" y="13385"/>
                  </a:lnTo>
                  <a:lnTo>
                    <a:pt x="20261" y="15622"/>
                  </a:lnTo>
                  <a:lnTo>
                    <a:pt x="20817" y="17659"/>
                  </a:lnTo>
                  <a:lnTo>
                    <a:pt x="21232" y="19398"/>
                  </a:lnTo>
                  <a:lnTo>
                    <a:pt x="21497" y="20740"/>
                  </a:lnTo>
                  <a:lnTo>
                    <a:pt x="21600" y="2158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58" name="object 119"/>
            <p:cNvSpPr/>
            <p:nvPr/>
          </p:nvSpPr>
          <p:spPr>
            <a:xfrm>
              <a:off x="2026085" y="933369"/>
              <a:ext cx="142881" cy="8164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1" y="1935"/>
                  </a:lnTo>
                  <a:lnTo>
                    <a:pt x="21024" y="3481"/>
                  </a:lnTo>
                  <a:lnTo>
                    <a:pt x="20572" y="5307"/>
                  </a:lnTo>
                  <a:lnTo>
                    <a:pt x="20004" y="7335"/>
                  </a:lnTo>
                  <a:lnTo>
                    <a:pt x="19327" y="9485"/>
                  </a:lnTo>
                  <a:lnTo>
                    <a:pt x="18549" y="11678"/>
                  </a:lnTo>
                  <a:lnTo>
                    <a:pt x="17679" y="13836"/>
                  </a:lnTo>
                  <a:lnTo>
                    <a:pt x="16724" y="15878"/>
                  </a:lnTo>
                  <a:lnTo>
                    <a:pt x="15693" y="17727"/>
                  </a:lnTo>
                  <a:lnTo>
                    <a:pt x="14593" y="19302"/>
                  </a:lnTo>
                  <a:lnTo>
                    <a:pt x="13432" y="20526"/>
                  </a:lnTo>
                  <a:lnTo>
                    <a:pt x="10962" y="21600"/>
                  </a:lnTo>
                  <a:lnTo>
                    <a:pt x="9702" y="21319"/>
                  </a:lnTo>
                  <a:lnTo>
                    <a:pt x="7312" y="19306"/>
                  </a:lnTo>
                  <a:lnTo>
                    <a:pt x="6199" y="17731"/>
                  </a:lnTo>
                  <a:lnTo>
                    <a:pt x="5150" y="15884"/>
                  </a:lnTo>
                  <a:lnTo>
                    <a:pt x="4175" y="13842"/>
                  </a:lnTo>
                  <a:lnTo>
                    <a:pt x="3281" y="11686"/>
                  </a:lnTo>
                  <a:lnTo>
                    <a:pt x="2478" y="9493"/>
                  </a:lnTo>
                  <a:lnTo>
                    <a:pt x="1772" y="7344"/>
                  </a:lnTo>
                  <a:lnTo>
                    <a:pt x="1172" y="5316"/>
                  </a:lnTo>
                  <a:lnTo>
                    <a:pt x="687" y="3490"/>
                  </a:lnTo>
                  <a:lnTo>
                    <a:pt x="324" y="1944"/>
                  </a:lnTo>
                  <a:lnTo>
                    <a:pt x="93" y="758"/>
                  </a:lnTo>
                  <a:lnTo>
                    <a:pt x="0" y="1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59" name="object 120"/>
            <p:cNvSpPr/>
            <p:nvPr/>
          </p:nvSpPr>
          <p:spPr>
            <a:xfrm>
              <a:off x="2169090" y="37924"/>
              <a:ext cx="154679" cy="1859017"/>
            </a:xfrm>
            <a:custGeom>
              <a:avLst/>
              <a:gdLst/>
              <a:ahLst/>
              <a:cxnLst>
                <a:cxn ang="0">
                  <a:pos x="wd2" y="hd2"/>
                </a:cxn>
                <a:cxn ang="5400000">
                  <a:pos x="wd2" y="hd2"/>
                </a:cxn>
                <a:cxn ang="10800000">
                  <a:pos x="wd2" y="hd2"/>
                </a:cxn>
                <a:cxn ang="16200000">
                  <a:pos x="wd2" y="hd2"/>
                </a:cxn>
              </a:cxnLst>
              <a:rect l="0" t="0" r="r" b="b"/>
              <a:pathLst>
                <a:path w="21600" h="21600" extrusionOk="0">
                  <a:moveTo>
                    <a:pt x="0" y="10653"/>
                  </a:moveTo>
                  <a:lnTo>
                    <a:pt x="173" y="9900"/>
                  </a:lnTo>
                  <a:lnTo>
                    <a:pt x="404" y="9288"/>
                  </a:lnTo>
                  <a:lnTo>
                    <a:pt x="726" y="8554"/>
                  </a:lnTo>
                  <a:lnTo>
                    <a:pt x="1133" y="7726"/>
                  </a:lnTo>
                  <a:lnTo>
                    <a:pt x="1620" y="6830"/>
                  </a:lnTo>
                  <a:lnTo>
                    <a:pt x="2183" y="5893"/>
                  </a:lnTo>
                  <a:lnTo>
                    <a:pt x="2816" y="4941"/>
                  </a:lnTo>
                  <a:lnTo>
                    <a:pt x="3515" y="4001"/>
                  </a:lnTo>
                  <a:lnTo>
                    <a:pt x="4275" y="3100"/>
                  </a:lnTo>
                  <a:lnTo>
                    <a:pt x="5091" y="2264"/>
                  </a:lnTo>
                  <a:lnTo>
                    <a:pt x="5957" y="1520"/>
                  </a:lnTo>
                  <a:lnTo>
                    <a:pt x="6869" y="895"/>
                  </a:lnTo>
                  <a:lnTo>
                    <a:pt x="8812" y="109"/>
                  </a:lnTo>
                  <a:lnTo>
                    <a:pt x="9832" y="0"/>
                  </a:lnTo>
                  <a:lnTo>
                    <a:pt x="10367" y="63"/>
                  </a:lnTo>
                  <a:lnTo>
                    <a:pt x="11981" y="941"/>
                  </a:lnTo>
                  <a:lnTo>
                    <a:pt x="13054" y="2021"/>
                  </a:lnTo>
                  <a:lnTo>
                    <a:pt x="13585" y="2684"/>
                  </a:lnTo>
                  <a:lnTo>
                    <a:pt x="14111" y="3420"/>
                  </a:lnTo>
                  <a:lnTo>
                    <a:pt x="14630" y="4220"/>
                  </a:lnTo>
                  <a:lnTo>
                    <a:pt x="15141" y="5075"/>
                  </a:lnTo>
                  <a:lnTo>
                    <a:pt x="15643" y="5978"/>
                  </a:lnTo>
                  <a:lnTo>
                    <a:pt x="16134" y="6920"/>
                  </a:lnTo>
                  <a:lnTo>
                    <a:pt x="16613" y="7894"/>
                  </a:lnTo>
                  <a:lnTo>
                    <a:pt x="17078" y="8891"/>
                  </a:lnTo>
                  <a:lnTo>
                    <a:pt x="17529" y="9904"/>
                  </a:lnTo>
                  <a:lnTo>
                    <a:pt x="17963" y="10924"/>
                  </a:lnTo>
                  <a:lnTo>
                    <a:pt x="18380" y="11943"/>
                  </a:lnTo>
                  <a:lnTo>
                    <a:pt x="18777" y="12953"/>
                  </a:lnTo>
                  <a:lnTo>
                    <a:pt x="19155" y="13947"/>
                  </a:lnTo>
                  <a:lnTo>
                    <a:pt x="19510" y="14915"/>
                  </a:lnTo>
                  <a:lnTo>
                    <a:pt x="19843" y="15850"/>
                  </a:lnTo>
                  <a:lnTo>
                    <a:pt x="20151" y="16744"/>
                  </a:lnTo>
                  <a:lnTo>
                    <a:pt x="20434" y="17588"/>
                  </a:lnTo>
                  <a:lnTo>
                    <a:pt x="20689" y="18375"/>
                  </a:lnTo>
                  <a:lnTo>
                    <a:pt x="20916" y="19097"/>
                  </a:lnTo>
                  <a:lnTo>
                    <a:pt x="21112" y="19745"/>
                  </a:lnTo>
                  <a:lnTo>
                    <a:pt x="21278" y="20312"/>
                  </a:lnTo>
                  <a:lnTo>
                    <a:pt x="21510" y="21168"/>
                  </a:lnTo>
                  <a:lnTo>
                    <a:pt x="21573" y="21441"/>
                  </a:lnTo>
                  <a:lnTo>
                    <a:pt x="21600" y="21600"/>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60" name="object 121"/>
            <p:cNvSpPr/>
            <p:nvPr/>
          </p:nvSpPr>
          <p:spPr>
            <a:xfrm>
              <a:off x="26548" y="916969"/>
              <a:ext cx="142838" cy="721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14493"/>
                  </a:lnTo>
                  <a:lnTo>
                    <a:pt x="18548" y="20508"/>
                  </a:lnTo>
                  <a:lnTo>
                    <a:pt x="15146" y="21554"/>
                  </a:lnTo>
                  <a:lnTo>
                    <a:pt x="10952" y="21141"/>
                  </a:lnTo>
                  <a:lnTo>
                    <a:pt x="6740" y="21600"/>
                  </a:lnTo>
                  <a:lnTo>
                    <a:pt x="3274" y="20593"/>
                  </a:lnTo>
                  <a:lnTo>
                    <a:pt x="908" y="14603"/>
                  </a:lnTo>
                  <a:lnTo>
                    <a:pt x="0" y="11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61" name="object 122"/>
            <p:cNvSpPr/>
            <p:nvPr/>
          </p:nvSpPr>
          <p:spPr>
            <a:xfrm>
              <a:off x="169512" y="777689"/>
              <a:ext cx="142839" cy="160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7" y="13201"/>
                  </a:lnTo>
                  <a:lnTo>
                    <a:pt x="3052" y="6338"/>
                  </a:lnTo>
                  <a:lnTo>
                    <a:pt x="6453" y="1707"/>
                  </a:lnTo>
                  <a:lnTo>
                    <a:pt x="10647" y="0"/>
                  </a:lnTo>
                  <a:lnTo>
                    <a:pt x="14860" y="1688"/>
                  </a:lnTo>
                  <a:lnTo>
                    <a:pt x="18326" y="6304"/>
                  </a:lnTo>
                  <a:lnTo>
                    <a:pt x="20691" y="13156"/>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62" name="object 123"/>
            <p:cNvSpPr/>
            <p:nvPr/>
          </p:nvSpPr>
          <p:spPr>
            <a:xfrm>
              <a:off x="312210" y="916272"/>
              <a:ext cx="142839" cy="160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8398"/>
                  </a:lnTo>
                  <a:lnTo>
                    <a:pt x="18548" y="15261"/>
                  </a:lnTo>
                  <a:lnTo>
                    <a:pt x="15146" y="19893"/>
                  </a:lnTo>
                  <a:lnTo>
                    <a:pt x="10952" y="21600"/>
                  </a:lnTo>
                  <a:lnTo>
                    <a:pt x="6740" y="19915"/>
                  </a:lnTo>
                  <a:lnTo>
                    <a:pt x="3274" y="15298"/>
                  </a:lnTo>
                  <a:lnTo>
                    <a:pt x="908" y="8443"/>
                  </a:lnTo>
                  <a:lnTo>
                    <a:pt x="0" y="4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63" name="object 124"/>
            <p:cNvSpPr/>
            <p:nvPr/>
          </p:nvSpPr>
          <p:spPr>
            <a:xfrm>
              <a:off x="455160" y="776950"/>
              <a:ext cx="142839" cy="160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5" y="13202"/>
                  </a:lnTo>
                  <a:lnTo>
                    <a:pt x="3047" y="6339"/>
                  </a:lnTo>
                  <a:lnTo>
                    <a:pt x="6445" y="1707"/>
                  </a:lnTo>
                  <a:lnTo>
                    <a:pt x="10641" y="0"/>
                  </a:lnTo>
                  <a:lnTo>
                    <a:pt x="14855" y="1689"/>
                  </a:lnTo>
                  <a:lnTo>
                    <a:pt x="18321" y="6305"/>
                  </a:lnTo>
                  <a:lnTo>
                    <a:pt x="20686" y="13154"/>
                  </a:lnTo>
                  <a:lnTo>
                    <a:pt x="21600" y="21543"/>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64" name="object 125"/>
            <p:cNvSpPr/>
            <p:nvPr/>
          </p:nvSpPr>
          <p:spPr>
            <a:xfrm>
              <a:off x="597825" y="915532"/>
              <a:ext cx="142796" cy="160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3" y="8399"/>
                  </a:lnTo>
                  <a:lnTo>
                    <a:pt x="18548" y="15262"/>
                  </a:lnTo>
                  <a:lnTo>
                    <a:pt x="15147" y="19893"/>
                  </a:lnTo>
                  <a:lnTo>
                    <a:pt x="10956" y="21600"/>
                  </a:lnTo>
                  <a:lnTo>
                    <a:pt x="6739" y="19916"/>
                  </a:lnTo>
                  <a:lnTo>
                    <a:pt x="3272" y="15300"/>
                  </a:lnTo>
                  <a:lnTo>
                    <a:pt x="908" y="8447"/>
                  </a:lnTo>
                  <a:lnTo>
                    <a:pt x="0" y="51"/>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65" name="object 126"/>
            <p:cNvSpPr/>
            <p:nvPr/>
          </p:nvSpPr>
          <p:spPr>
            <a:xfrm>
              <a:off x="740784" y="776299"/>
              <a:ext cx="142839" cy="1606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7" y="13201"/>
                  </a:lnTo>
                  <a:lnTo>
                    <a:pt x="3051" y="6337"/>
                  </a:lnTo>
                  <a:lnTo>
                    <a:pt x="6451" y="1705"/>
                  </a:lnTo>
                  <a:lnTo>
                    <a:pt x="10641" y="0"/>
                  </a:lnTo>
                  <a:lnTo>
                    <a:pt x="14856" y="1685"/>
                  </a:lnTo>
                  <a:lnTo>
                    <a:pt x="18323" y="6301"/>
                  </a:lnTo>
                  <a:lnTo>
                    <a:pt x="20689" y="13154"/>
                  </a:lnTo>
                  <a:lnTo>
                    <a:pt x="21600" y="21549"/>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66" name="object 127"/>
            <p:cNvSpPr/>
            <p:nvPr/>
          </p:nvSpPr>
          <p:spPr>
            <a:xfrm>
              <a:off x="883444" y="914836"/>
              <a:ext cx="142839" cy="1606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5" y="8399"/>
                  </a:lnTo>
                  <a:lnTo>
                    <a:pt x="18553" y="15263"/>
                  </a:lnTo>
                  <a:lnTo>
                    <a:pt x="15154" y="19895"/>
                  </a:lnTo>
                  <a:lnTo>
                    <a:pt x="10959" y="21600"/>
                  </a:lnTo>
                  <a:lnTo>
                    <a:pt x="6743" y="19915"/>
                  </a:lnTo>
                  <a:lnTo>
                    <a:pt x="3275" y="15298"/>
                  </a:lnTo>
                  <a:lnTo>
                    <a:pt x="909" y="8443"/>
                  </a:lnTo>
                  <a:lnTo>
                    <a:pt x="0" y="45"/>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67" name="object 128"/>
            <p:cNvSpPr/>
            <p:nvPr/>
          </p:nvSpPr>
          <p:spPr>
            <a:xfrm>
              <a:off x="1026407" y="775560"/>
              <a:ext cx="142881" cy="160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6" y="13202"/>
                  </a:lnTo>
                  <a:lnTo>
                    <a:pt x="3051" y="6338"/>
                  </a:lnTo>
                  <a:lnTo>
                    <a:pt x="6449" y="1705"/>
                  </a:lnTo>
                  <a:lnTo>
                    <a:pt x="10638" y="0"/>
                  </a:lnTo>
                  <a:lnTo>
                    <a:pt x="14852" y="1687"/>
                  </a:lnTo>
                  <a:lnTo>
                    <a:pt x="18318" y="6304"/>
                  </a:lnTo>
                  <a:lnTo>
                    <a:pt x="20685" y="13154"/>
                  </a:lnTo>
                  <a:lnTo>
                    <a:pt x="21600" y="21544"/>
                  </a:lnTo>
                </a:path>
              </a:pathLst>
            </a:custGeom>
            <a:noFill/>
            <a:ln w="38100" cap="flat">
              <a:solidFill>
                <a:srgbClr val="5AB9D9"/>
              </a:solidFill>
              <a:prstDash val="solid"/>
              <a:round/>
            </a:ln>
            <a:effectLst/>
          </p:spPr>
          <p:txBody>
            <a:bodyPr wrap="square" lIns="55451" tIns="55451" rIns="55451" bIns="55451" numCol="1" anchor="t">
              <a:noAutofit/>
            </a:bodyPr>
            <a:lstStyle/>
            <a:p>
              <a:pPr marR="0" indent="0">
                <a:lnSpc>
                  <a:spcPct val="100000"/>
                </a:lnSpc>
                <a:defRPr sz="2000" spc="0"/>
              </a:pPr>
              <a:endParaRPr/>
            </a:p>
          </p:txBody>
        </p:sp>
        <p:pic>
          <p:nvPicPr>
            <p:cNvPr id="1768" name="object 129" descr="object 129"/>
            <p:cNvPicPr>
              <a:picLocks noChangeAspect="1"/>
            </p:cNvPicPr>
            <p:nvPr/>
          </p:nvPicPr>
          <p:blipFill>
            <a:blip r:embed="rId8"/>
            <a:stretch>
              <a:fillRect/>
            </a:stretch>
          </p:blipFill>
          <p:spPr>
            <a:xfrm>
              <a:off x="1897202" y="917871"/>
              <a:ext cx="281769" cy="202626"/>
            </a:xfrm>
            <a:prstGeom prst="rect">
              <a:avLst/>
            </a:prstGeom>
            <a:ln w="12700" cap="flat">
              <a:noFill/>
              <a:miter lim="400000"/>
            </a:ln>
            <a:effectLst/>
          </p:spPr>
        </p:pic>
        <p:sp>
          <p:nvSpPr>
            <p:cNvPr id="1769" name="object 130"/>
            <p:cNvSpPr/>
            <p:nvPr/>
          </p:nvSpPr>
          <p:spPr>
            <a:xfrm>
              <a:off x="2158142" y="620808"/>
              <a:ext cx="239786" cy="3394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51" y="18629"/>
                  </a:lnTo>
                  <a:lnTo>
                    <a:pt x="1031" y="14854"/>
                  </a:lnTo>
                  <a:lnTo>
                    <a:pt x="2277" y="10734"/>
                  </a:lnTo>
                  <a:lnTo>
                    <a:pt x="3925" y="6730"/>
                  </a:lnTo>
                  <a:lnTo>
                    <a:pt x="5912" y="3300"/>
                  </a:lnTo>
                  <a:lnTo>
                    <a:pt x="10643" y="0"/>
                  </a:lnTo>
                  <a:lnTo>
                    <a:pt x="13123" y="898"/>
                  </a:lnTo>
                  <a:lnTo>
                    <a:pt x="17432" y="6715"/>
                  </a:lnTo>
                  <a:lnTo>
                    <a:pt x="19129" y="10716"/>
                  </a:lnTo>
                  <a:lnTo>
                    <a:pt x="20433" y="14832"/>
                  </a:lnTo>
                  <a:lnTo>
                    <a:pt x="21279" y="18606"/>
                  </a:lnTo>
                  <a:lnTo>
                    <a:pt x="21600" y="21576"/>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70" name="object 131"/>
            <p:cNvSpPr/>
            <p:nvPr/>
          </p:nvSpPr>
          <p:spPr>
            <a:xfrm>
              <a:off x="2397633" y="938168"/>
              <a:ext cx="239785" cy="3603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1" y="2868"/>
                  </a:lnTo>
                  <a:lnTo>
                    <a:pt x="20573" y="6603"/>
                  </a:lnTo>
                  <a:lnTo>
                    <a:pt x="19328" y="10729"/>
                  </a:lnTo>
                  <a:lnTo>
                    <a:pt x="17681" y="14767"/>
                  </a:lnTo>
                  <a:lnTo>
                    <a:pt x="15695" y="18243"/>
                  </a:lnTo>
                  <a:lnTo>
                    <a:pt x="13434" y="20680"/>
                  </a:lnTo>
                  <a:lnTo>
                    <a:pt x="10961" y="21600"/>
                  </a:lnTo>
                  <a:lnTo>
                    <a:pt x="8480" y="20684"/>
                  </a:lnTo>
                  <a:lnTo>
                    <a:pt x="6195" y="18252"/>
                  </a:lnTo>
                  <a:lnTo>
                    <a:pt x="4171" y="14781"/>
                  </a:lnTo>
                  <a:lnTo>
                    <a:pt x="2474" y="10746"/>
                  </a:lnTo>
                  <a:lnTo>
                    <a:pt x="1169" y="6623"/>
                  </a:lnTo>
                  <a:lnTo>
                    <a:pt x="323" y="2890"/>
                  </a:lnTo>
                  <a:lnTo>
                    <a:pt x="0" y="2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71" name="object 132"/>
            <p:cNvSpPr/>
            <p:nvPr/>
          </p:nvSpPr>
          <p:spPr>
            <a:xfrm>
              <a:off x="2637619" y="451411"/>
              <a:ext cx="239869" cy="5081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0" y="17356"/>
                  </a:lnTo>
                  <a:lnTo>
                    <a:pt x="1395" y="14327"/>
                  </a:lnTo>
                  <a:lnTo>
                    <a:pt x="2438" y="11045"/>
                  </a:lnTo>
                  <a:lnTo>
                    <a:pt x="3720" y="7770"/>
                  </a:lnTo>
                  <a:lnTo>
                    <a:pt x="5211" y="4765"/>
                  </a:lnTo>
                  <a:lnTo>
                    <a:pt x="6880" y="2294"/>
                  </a:lnTo>
                  <a:lnTo>
                    <a:pt x="10636" y="0"/>
                  </a:lnTo>
                  <a:lnTo>
                    <a:pt x="12580" y="615"/>
                  </a:lnTo>
                  <a:lnTo>
                    <a:pt x="16108" y="4757"/>
                  </a:lnTo>
                  <a:lnTo>
                    <a:pt x="17631" y="7760"/>
                  </a:lnTo>
                  <a:lnTo>
                    <a:pt x="18951" y="11033"/>
                  </a:lnTo>
                  <a:lnTo>
                    <a:pt x="20039" y="14314"/>
                  </a:lnTo>
                  <a:lnTo>
                    <a:pt x="20864" y="17342"/>
                  </a:lnTo>
                  <a:lnTo>
                    <a:pt x="21394" y="19853"/>
                  </a:lnTo>
                  <a:lnTo>
                    <a:pt x="21600" y="21586"/>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72" name="object 133"/>
            <p:cNvSpPr/>
            <p:nvPr/>
          </p:nvSpPr>
          <p:spPr>
            <a:xfrm>
              <a:off x="2877110" y="937427"/>
              <a:ext cx="239785" cy="5103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983" y="4238"/>
                  </a:lnTo>
                  <a:lnTo>
                    <a:pt x="20210" y="7266"/>
                  </a:lnTo>
                  <a:lnTo>
                    <a:pt x="19167" y="10550"/>
                  </a:lnTo>
                  <a:lnTo>
                    <a:pt x="17884" y="13826"/>
                  </a:lnTo>
                  <a:lnTo>
                    <a:pt x="16392" y="16832"/>
                  </a:lnTo>
                  <a:lnTo>
                    <a:pt x="14719" y="19305"/>
                  </a:lnTo>
                  <a:lnTo>
                    <a:pt x="10957" y="21600"/>
                  </a:lnTo>
                  <a:lnTo>
                    <a:pt x="9016" y="20984"/>
                  </a:lnTo>
                  <a:lnTo>
                    <a:pt x="5490" y="16839"/>
                  </a:lnTo>
                  <a:lnTo>
                    <a:pt x="3968" y="13836"/>
                  </a:lnTo>
                  <a:lnTo>
                    <a:pt x="2647" y="10562"/>
                  </a:lnTo>
                  <a:lnTo>
                    <a:pt x="1558" y="7280"/>
                  </a:lnTo>
                  <a:lnTo>
                    <a:pt x="733" y="4254"/>
                  </a:lnTo>
                  <a:lnTo>
                    <a:pt x="204" y="1745"/>
                  </a:lnTo>
                  <a:lnTo>
                    <a:pt x="0" y="18"/>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73" name="object 134"/>
            <p:cNvSpPr/>
            <p:nvPr/>
          </p:nvSpPr>
          <p:spPr>
            <a:xfrm>
              <a:off x="3117183" y="183934"/>
              <a:ext cx="239743" cy="774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49" y="19626"/>
                  </a:lnTo>
                  <a:lnTo>
                    <a:pt x="576" y="18070"/>
                  </a:lnTo>
                  <a:lnTo>
                    <a:pt x="1027" y="16238"/>
                  </a:lnTo>
                  <a:lnTo>
                    <a:pt x="1595" y="14210"/>
                  </a:lnTo>
                  <a:lnTo>
                    <a:pt x="2272" y="12063"/>
                  </a:lnTo>
                  <a:lnTo>
                    <a:pt x="3049" y="9875"/>
                  </a:lnTo>
                  <a:lnTo>
                    <a:pt x="3919" y="7725"/>
                  </a:lnTo>
                  <a:lnTo>
                    <a:pt x="4874" y="5691"/>
                  </a:lnTo>
                  <a:lnTo>
                    <a:pt x="5906" y="3851"/>
                  </a:lnTo>
                  <a:lnTo>
                    <a:pt x="7006" y="2284"/>
                  </a:lnTo>
                  <a:lnTo>
                    <a:pt x="9382" y="280"/>
                  </a:lnTo>
                  <a:lnTo>
                    <a:pt x="10641" y="0"/>
                  </a:lnTo>
                  <a:lnTo>
                    <a:pt x="11900" y="279"/>
                  </a:lnTo>
                  <a:lnTo>
                    <a:pt x="14290" y="2281"/>
                  </a:lnTo>
                  <a:lnTo>
                    <a:pt x="15404" y="3847"/>
                  </a:lnTo>
                  <a:lnTo>
                    <a:pt x="16453" y="5686"/>
                  </a:lnTo>
                  <a:lnTo>
                    <a:pt x="17428" y="7719"/>
                  </a:lnTo>
                  <a:lnTo>
                    <a:pt x="18322" y="9868"/>
                  </a:lnTo>
                  <a:lnTo>
                    <a:pt x="19126" y="12055"/>
                  </a:lnTo>
                  <a:lnTo>
                    <a:pt x="19832" y="14201"/>
                  </a:lnTo>
                  <a:lnTo>
                    <a:pt x="20432" y="16229"/>
                  </a:lnTo>
                  <a:lnTo>
                    <a:pt x="20916" y="18061"/>
                  </a:lnTo>
                  <a:lnTo>
                    <a:pt x="21278" y="19617"/>
                  </a:lnTo>
                  <a:lnTo>
                    <a:pt x="21509" y="20819"/>
                  </a:lnTo>
                  <a:lnTo>
                    <a:pt x="21600" y="2159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74" name="object 135"/>
            <p:cNvSpPr/>
            <p:nvPr/>
          </p:nvSpPr>
          <p:spPr>
            <a:xfrm>
              <a:off x="3356540" y="936731"/>
              <a:ext cx="239868" cy="8164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51" y="1934"/>
                  </a:lnTo>
                  <a:lnTo>
                    <a:pt x="21024" y="3480"/>
                  </a:lnTo>
                  <a:lnTo>
                    <a:pt x="20572" y="5307"/>
                  </a:lnTo>
                  <a:lnTo>
                    <a:pt x="20004" y="7334"/>
                  </a:lnTo>
                  <a:lnTo>
                    <a:pt x="19327" y="9484"/>
                  </a:lnTo>
                  <a:lnTo>
                    <a:pt x="18549" y="11678"/>
                  </a:lnTo>
                  <a:lnTo>
                    <a:pt x="17679" y="13835"/>
                  </a:lnTo>
                  <a:lnTo>
                    <a:pt x="16725" y="15878"/>
                  </a:lnTo>
                  <a:lnTo>
                    <a:pt x="15694" y="17726"/>
                  </a:lnTo>
                  <a:lnTo>
                    <a:pt x="14594" y="19302"/>
                  </a:lnTo>
                  <a:lnTo>
                    <a:pt x="13434" y="20525"/>
                  </a:lnTo>
                  <a:lnTo>
                    <a:pt x="10964" y="21600"/>
                  </a:lnTo>
                  <a:lnTo>
                    <a:pt x="9704" y="21319"/>
                  </a:lnTo>
                  <a:lnTo>
                    <a:pt x="7314" y="19306"/>
                  </a:lnTo>
                  <a:lnTo>
                    <a:pt x="6200" y="17731"/>
                  </a:lnTo>
                  <a:lnTo>
                    <a:pt x="5152" y="15884"/>
                  </a:lnTo>
                  <a:lnTo>
                    <a:pt x="4177" y="13842"/>
                  </a:lnTo>
                  <a:lnTo>
                    <a:pt x="3283" y="11685"/>
                  </a:lnTo>
                  <a:lnTo>
                    <a:pt x="2479" y="9493"/>
                  </a:lnTo>
                  <a:lnTo>
                    <a:pt x="1773" y="7343"/>
                  </a:lnTo>
                  <a:lnTo>
                    <a:pt x="1174" y="5316"/>
                  </a:lnTo>
                  <a:lnTo>
                    <a:pt x="688" y="3490"/>
                  </a:lnTo>
                  <a:lnTo>
                    <a:pt x="325" y="1944"/>
                  </a:lnTo>
                  <a:lnTo>
                    <a:pt x="93" y="758"/>
                  </a:lnTo>
                  <a:lnTo>
                    <a:pt x="0" y="1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75" name="object 136"/>
            <p:cNvSpPr/>
            <p:nvPr/>
          </p:nvSpPr>
          <p:spPr>
            <a:xfrm>
              <a:off x="3596609" y="41284"/>
              <a:ext cx="259641" cy="1859017"/>
            </a:xfrm>
            <a:custGeom>
              <a:avLst/>
              <a:gdLst/>
              <a:ahLst/>
              <a:cxnLst>
                <a:cxn ang="0">
                  <a:pos x="wd2" y="hd2"/>
                </a:cxn>
                <a:cxn ang="5400000">
                  <a:pos x="wd2" y="hd2"/>
                </a:cxn>
                <a:cxn ang="10800000">
                  <a:pos x="wd2" y="hd2"/>
                </a:cxn>
                <a:cxn ang="16200000">
                  <a:pos x="wd2" y="hd2"/>
                </a:cxn>
              </a:cxnLst>
              <a:rect l="0" t="0" r="r" b="b"/>
              <a:pathLst>
                <a:path w="21600" h="21600" extrusionOk="0">
                  <a:moveTo>
                    <a:pt x="0" y="10653"/>
                  </a:moveTo>
                  <a:lnTo>
                    <a:pt x="174" y="9900"/>
                  </a:lnTo>
                  <a:lnTo>
                    <a:pt x="406" y="9287"/>
                  </a:lnTo>
                  <a:lnTo>
                    <a:pt x="728" y="8554"/>
                  </a:lnTo>
                  <a:lnTo>
                    <a:pt x="1135" y="7726"/>
                  </a:lnTo>
                  <a:lnTo>
                    <a:pt x="1622" y="6830"/>
                  </a:lnTo>
                  <a:lnTo>
                    <a:pt x="2184" y="5893"/>
                  </a:lnTo>
                  <a:lnTo>
                    <a:pt x="2817" y="4941"/>
                  </a:lnTo>
                  <a:lnTo>
                    <a:pt x="3516" y="4001"/>
                  </a:lnTo>
                  <a:lnTo>
                    <a:pt x="4275" y="3100"/>
                  </a:lnTo>
                  <a:lnTo>
                    <a:pt x="5090" y="2264"/>
                  </a:lnTo>
                  <a:lnTo>
                    <a:pt x="5956" y="1520"/>
                  </a:lnTo>
                  <a:lnTo>
                    <a:pt x="6867" y="895"/>
                  </a:lnTo>
                  <a:lnTo>
                    <a:pt x="8809" y="108"/>
                  </a:lnTo>
                  <a:lnTo>
                    <a:pt x="9829" y="0"/>
                  </a:lnTo>
                  <a:lnTo>
                    <a:pt x="10364" y="63"/>
                  </a:lnTo>
                  <a:lnTo>
                    <a:pt x="11980" y="941"/>
                  </a:lnTo>
                  <a:lnTo>
                    <a:pt x="13054" y="2020"/>
                  </a:lnTo>
                  <a:lnTo>
                    <a:pt x="13585" y="2684"/>
                  </a:lnTo>
                  <a:lnTo>
                    <a:pt x="14111" y="3420"/>
                  </a:lnTo>
                  <a:lnTo>
                    <a:pt x="14631" y="4219"/>
                  </a:lnTo>
                  <a:lnTo>
                    <a:pt x="15142" y="5074"/>
                  </a:lnTo>
                  <a:lnTo>
                    <a:pt x="15644" y="5977"/>
                  </a:lnTo>
                  <a:lnTo>
                    <a:pt x="16135" y="6920"/>
                  </a:lnTo>
                  <a:lnTo>
                    <a:pt x="16614" y="7894"/>
                  </a:lnTo>
                  <a:lnTo>
                    <a:pt x="17079" y="8891"/>
                  </a:lnTo>
                  <a:lnTo>
                    <a:pt x="17529" y="9904"/>
                  </a:lnTo>
                  <a:lnTo>
                    <a:pt x="17964" y="10924"/>
                  </a:lnTo>
                  <a:lnTo>
                    <a:pt x="18380" y="11943"/>
                  </a:lnTo>
                  <a:lnTo>
                    <a:pt x="18778" y="12953"/>
                  </a:lnTo>
                  <a:lnTo>
                    <a:pt x="19155" y="13946"/>
                  </a:lnTo>
                  <a:lnTo>
                    <a:pt x="19511" y="14914"/>
                  </a:lnTo>
                  <a:lnTo>
                    <a:pt x="19843" y="15849"/>
                  </a:lnTo>
                  <a:lnTo>
                    <a:pt x="20151" y="16743"/>
                  </a:lnTo>
                  <a:lnTo>
                    <a:pt x="20434" y="17588"/>
                  </a:lnTo>
                  <a:lnTo>
                    <a:pt x="20689" y="18375"/>
                  </a:lnTo>
                  <a:lnTo>
                    <a:pt x="20915" y="19097"/>
                  </a:lnTo>
                  <a:lnTo>
                    <a:pt x="21112" y="19745"/>
                  </a:lnTo>
                  <a:lnTo>
                    <a:pt x="21278" y="20311"/>
                  </a:lnTo>
                  <a:lnTo>
                    <a:pt x="21509" y="21167"/>
                  </a:lnTo>
                  <a:lnTo>
                    <a:pt x="21573" y="21441"/>
                  </a:lnTo>
                  <a:lnTo>
                    <a:pt x="21600" y="21600"/>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76" name="object 137"/>
            <p:cNvSpPr/>
            <p:nvPr/>
          </p:nvSpPr>
          <p:spPr>
            <a:xfrm>
              <a:off x="0" y="920328"/>
              <a:ext cx="239785" cy="72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0" y="14501"/>
                  </a:lnTo>
                  <a:lnTo>
                    <a:pt x="18545" y="20518"/>
                  </a:lnTo>
                  <a:lnTo>
                    <a:pt x="15146" y="21561"/>
                  </a:lnTo>
                  <a:lnTo>
                    <a:pt x="10957" y="21141"/>
                  </a:lnTo>
                  <a:lnTo>
                    <a:pt x="6741" y="21600"/>
                  </a:lnTo>
                  <a:lnTo>
                    <a:pt x="3274" y="20593"/>
                  </a:lnTo>
                  <a:lnTo>
                    <a:pt x="910" y="14604"/>
                  </a:lnTo>
                  <a:lnTo>
                    <a:pt x="0" y="11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77" name="object 138"/>
            <p:cNvSpPr/>
            <p:nvPr/>
          </p:nvSpPr>
          <p:spPr>
            <a:xfrm>
              <a:off x="239984" y="781051"/>
              <a:ext cx="239785" cy="1606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9" y="13201"/>
                  </a:lnTo>
                  <a:lnTo>
                    <a:pt x="3054" y="6337"/>
                  </a:lnTo>
                  <a:lnTo>
                    <a:pt x="6452" y="1705"/>
                  </a:lnTo>
                  <a:lnTo>
                    <a:pt x="10643" y="0"/>
                  </a:lnTo>
                  <a:lnTo>
                    <a:pt x="14858" y="1685"/>
                  </a:lnTo>
                  <a:lnTo>
                    <a:pt x="18324" y="6302"/>
                  </a:lnTo>
                  <a:lnTo>
                    <a:pt x="20688" y="13157"/>
                  </a:lnTo>
                  <a:lnTo>
                    <a:pt x="21600" y="21555"/>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78" name="object 139"/>
            <p:cNvSpPr/>
            <p:nvPr/>
          </p:nvSpPr>
          <p:spPr>
            <a:xfrm>
              <a:off x="479475" y="919593"/>
              <a:ext cx="239785" cy="160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2" y="8399"/>
                  </a:lnTo>
                  <a:lnTo>
                    <a:pt x="18548" y="15262"/>
                  </a:lnTo>
                  <a:lnTo>
                    <a:pt x="15150" y="19893"/>
                  </a:lnTo>
                  <a:lnTo>
                    <a:pt x="10961" y="21600"/>
                  </a:lnTo>
                  <a:lnTo>
                    <a:pt x="6745" y="19912"/>
                  </a:lnTo>
                  <a:lnTo>
                    <a:pt x="3278" y="15295"/>
                  </a:lnTo>
                  <a:lnTo>
                    <a:pt x="912"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79" name="object 140"/>
            <p:cNvSpPr/>
            <p:nvPr/>
          </p:nvSpPr>
          <p:spPr>
            <a:xfrm>
              <a:off x="719511" y="780313"/>
              <a:ext cx="239785" cy="1607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6" y="13202"/>
                  </a:lnTo>
                  <a:lnTo>
                    <a:pt x="3049" y="6339"/>
                  </a:lnTo>
                  <a:lnTo>
                    <a:pt x="6447" y="1707"/>
                  </a:lnTo>
                  <a:lnTo>
                    <a:pt x="10639" y="0"/>
                  </a:lnTo>
                  <a:lnTo>
                    <a:pt x="14856" y="1686"/>
                  </a:lnTo>
                  <a:lnTo>
                    <a:pt x="18322" y="6301"/>
                  </a:lnTo>
                  <a:lnTo>
                    <a:pt x="20687" y="13151"/>
                  </a:lnTo>
                  <a:lnTo>
                    <a:pt x="21600" y="21543"/>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80" name="object 141"/>
            <p:cNvSpPr/>
            <p:nvPr/>
          </p:nvSpPr>
          <p:spPr>
            <a:xfrm>
              <a:off x="958951" y="918895"/>
              <a:ext cx="239785" cy="160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0" y="8399"/>
                  </a:lnTo>
                  <a:lnTo>
                    <a:pt x="18545" y="15262"/>
                  </a:lnTo>
                  <a:lnTo>
                    <a:pt x="15146" y="19893"/>
                  </a:lnTo>
                  <a:lnTo>
                    <a:pt x="10957" y="21600"/>
                  </a:lnTo>
                  <a:lnTo>
                    <a:pt x="6741" y="19912"/>
                  </a:lnTo>
                  <a:lnTo>
                    <a:pt x="3274" y="15295"/>
                  </a:lnTo>
                  <a:lnTo>
                    <a:pt x="910"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81" name="object 142"/>
            <p:cNvSpPr/>
            <p:nvPr/>
          </p:nvSpPr>
          <p:spPr>
            <a:xfrm>
              <a:off x="1198949" y="779616"/>
              <a:ext cx="239785" cy="160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90" y="13201"/>
                  </a:lnTo>
                  <a:lnTo>
                    <a:pt x="3055" y="6338"/>
                  </a:lnTo>
                  <a:lnTo>
                    <a:pt x="6454" y="1707"/>
                  </a:lnTo>
                  <a:lnTo>
                    <a:pt x="10643" y="0"/>
                  </a:lnTo>
                  <a:lnTo>
                    <a:pt x="14859" y="1684"/>
                  </a:lnTo>
                  <a:lnTo>
                    <a:pt x="18326" y="6300"/>
                  </a:lnTo>
                  <a:lnTo>
                    <a:pt x="20690" y="13153"/>
                  </a:lnTo>
                  <a:lnTo>
                    <a:pt x="21600" y="21549"/>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82" name="object 143"/>
            <p:cNvSpPr/>
            <p:nvPr/>
          </p:nvSpPr>
          <p:spPr>
            <a:xfrm>
              <a:off x="1438427" y="918157"/>
              <a:ext cx="239785" cy="160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14" y="8400"/>
                  </a:lnTo>
                  <a:lnTo>
                    <a:pt x="18551" y="15264"/>
                  </a:lnTo>
                  <a:lnTo>
                    <a:pt x="15153" y="19896"/>
                  </a:lnTo>
                  <a:lnTo>
                    <a:pt x="10961" y="21600"/>
                  </a:lnTo>
                  <a:lnTo>
                    <a:pt x="6745" y="19912"/>
                  </a:lnTo>
                  <a:lnTo>
                    <a:pt x="3278" y="15295"/>
                  </a:lnTo>
                  <a:lnTo>
                    <a:pt x="912" y="8444"/>
                  </a:lnTo>
                  <a:lnTo>
                    <a:pt x="0" y="51"/>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83" name="object 144"/>
            <p:cNvSpPr/>
            <p:nvPr/>
          </p:nvSpPr>
          <p:spPr>
            <a:xfrm>
              <a:off x="1678425" y="778918"/>
              <a:ext cx="239869" cy="1606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7" y="13200"/>
                  </a:lnTo>
                  <a:lnTo>
                    <a:pt x="3051" y="6336"/>
                  </a:lnTo>
                  <a:lnTo>
                    <a:pt x="6448" y="1704"/>
                  </a:lnTo>
                  <a:lnTo>
                    <a:pt x="10636" y="0"/>
                  </a:lnTo>
                  <a:lnTo>
                    <a:pt x="14852" y="1684"/>
                  </a:lnTo>
                  <a:lnTo>
                    <a:pt x="18318" y="6299"/>
                  </a:lnTo>
                  <a:lnTo>
                    <a:pt x="20684" y="13151"/>
                  </a:lnTo>
                  <a:lnTo>
                    <a:pt x="21600" y="21544"/>
                  </a:lnTo>
                </a:path>
              </a:pathLst>
            </a:custGeom>
            <a:noFill/>
            <a:ln w="38100" cap="flat">
              <a:solidFill>
                <a:srgbClr val="D79A5E"/>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84" name="object 145"/>
            <p:cNvSpPr/>
            <p:nvPr/>
          </p:nvSpPr>
          <p:spPr>
            <a:xfrm>
              <a:off x="4309" y="0"/>
              <a:ext cx="4818312"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1785" name="object 146"/>
            <p:cNvSpPr/>
            <p:nvPr/>
          </p:nvSpPr>
          <p:spPr>
            <a:xfrm>
              <a:off x="4309" y="1939312"/>
              <a:ext cx="4818312" cy="1"/>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z="2000" spc="0"/>
              </a:pPr>
              <a:endParaRPr/>
            </a:p>
          </p:txBody>
        </p:sp>
      </p:grpSp>
      <p:sp>
        <p:nvSpPr>
          <p:cNvPr id="1787" name="object 147"/>
          <p:cNvSpPr txBox="1"/>
          <p:nvPr/>
        </p:nvSpPr>
        <p:spPr>
          <a:xfrm>
            <a:off x="16177231" y="9006083"/>
            <a:ext cx="3417305" cy="456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0">
              <a:lnSpc>
                <a:spcPct val="100000"/>
              </a:lnSpc>
              <a:spcBef>
                <a:spcPts val="100"/>
              </a:spcBef>
              <a:defRPr sz="3200" spc="0">
                <a:solidFill>
                  <a:srgbClr val="231F20"/>
                </a:solidFill>
              </a:defRPr>
            </a:pPr>
            <a:r>
              <a:t>ΔCurrent</a:t>
            </a:r>
            <a:r>
              <a:rPr spc="-22"/>
              <a:t> </a:t>
            </a:r>
            <a:r>
              <a:rPr spc="5"/>
              <a:t>=</a:t>
            </a:r>
            <a:r>
              <a:rPr spc="-17"/>
              <a:t> </a:t>
            </a:r>
            <a:r>
              <a:rPr spc="5"/>
              <a:t>z</a:t>
            </a:r>
            <a:r>
              <a:rPr spc="-22"/>
              <a:t> </a:t>
            </a:r>
            <a:r>
              <a:rPr spc="5"/>
              <a:t>amp</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42" name="Image" descr="Image"/>
          <p:cNvPicPr>
            <a:picLocks noChangeAspect="1"/>
          </p:cNvPicPr>
          <p:nvPr/>
        </p:nvPicPr>
        <p:blipFill>
          <a:blip r:embed="rId3"/>
          <a:stretch>
            <a:fillRect/>
          </a:stretch>
        </p:blipFill>
        <p:spPr>
          <a:xfrm>
            <a:off x="389487" y="4201097"/>
            <a:ext cx="23050749" cy="9141744"/>
          </a:xfrm>
          <a:prstGeom prst="rect">
            <a:avLst/>
          </a:prstGeom>
          <a:ln w="12700">
            <a:miter lim="400000"/>
          </a:ln>
        </p:spPr>
      </p:pic>
      <p:sp>
        <p:nvSpPr>
          <p:cNvPr id="1643" name="Mass spectrometer data acquisition (DDA)"/>
          <p:cNvSpPr txBox="1">
            <a:spLocks noGrp="1"/>
          </p:cNvSpPr>
          <p:nvPr>
            <p:ph type="title"/>
          </p:nvPr>
        </p:nvSpPr>
        <p:spPr>
          <a:prstGeom prst="rect">
            <a:avLst/>
          </a:prstGeom>
        </p:spPr>
        <p:txBody>
          <a:bodyPr>
            <a:normAutofit fontScale="90000"/>
          </a:bodyPr>
          <a:lstStyle>
            <a:lvl1pPr indent="14178" defTabSz="1020840">
              <a:defRPr sz="7176"/>
            </a:lvl1pPr>
          </a:lstStyle>
          <a:p>
            <a:r>
              <a:t>Mass spectrometer data acquisition (DDA)</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1" name="Mass spectrometer data acquisition (DDA)"/>
          <p:cNvSpPr txBox="1">
            <a:spLocks noGrp="1"/>
          </p:cNvSpPr>
          <p:nvPr>
            <p:ph type="title"/>
          </p:nvPr>
        </p:nvSpPr>
        <p:spPr>
          <a:prstGeom prst="rect">
            <a:avLst/>
          </a:prstGeom>
        </p:spPr>
        <p:txBody>
          <a:bodyPr>
            <a:normAutofit fontScale="90000"/>
          </a:bodyPr>
          <a:lstStyle>
            <a:lvl1pPr indent="14178" defTabSz="1020840">
              <a:defRPr sz="7176"/>
            </a:lvl1pPr>
          </a:lstStyle>
          <a:p>
            <a:r>
              <a:t>Mass spectrometer data acquisition (DDA)</a:t>
            </a:r>
          </a:p>
        </p:txBody>
      </p:sp>
      <p:pic>
        <p:nvPicPr>
          <p:cNvPr id="1792" name="DDA method.pdf" descr="DDA method.pdf"/>
          <p:cNvPicPr>
            <a:picLocks noChangeAspect="1"/>
          </p:cNvPicPr>
          <p:nvPr/>
        </p:nvPicPr>
        <p:blipFill>
          <a:blip r:embed="rId3"/>
          <a:srcRect t="45983" r="79511" b="8348"/>
          <a:stretch>
            <a:fillRect/>
          </a:stretch>
        </p:blipFill>
        <p:spPr>
          <a:xfrm>
            <a:off x="4355932" y="2237156"/>
            <a:ext cx="14211925" cy="1115295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41" name="Group"/>
          <p:cNvGrpSpPr/>
          <p:nvPr/>
        </p:nvGrpSpPr>
        <p:grpSpPr>
          <a:xfrm>
            <a:off x="619559" y="2796256"/>
            <a:ext cx="23072747" cy="10696587"/>
            <a:chOff x="0" y="0"/>
            <a:chExt cx="23072746" cy="10696586"/>
          </a:xfrm>
        </p:grpSpPr>
        <p:pic>
          <p:nvPicPr>
            <p:cNvPr id="1822" name="Picture 7" descr="Picture 7"/>
            <p:cNvPicPr>
              <a:picLocks noChangeAspect="1"/>
            </p:cNvPicPr>
            <p:nvPr/>
          </p:nvPicPr>
          <p:blipFill>
            <a:blip r:embed="rId3"/>
            <a:stretch>
              <a:fillRect/>
            </a:stretch>
          </p:blipFill>
          <p:spPr>
            <a:xfrm>
              <a:off x="0" y="0"/>
              <a:ext cx="23072747" cy="7269734"/>
            </a:xfrm>
            <a:prstGeom prst="rect">
              <a:avLst/>
            </a:prstGeom>
            <a:ln w="12700" cap="flat">
              <a:noFill/>
              <a:miter lim="400000"/>
            </a:ln>
            <a:effectLst/>
          </p:spPr>
        </p:pic>
        <p:pic>
          <p:nvPicPr>
            <p:cNvPr id="1823" name="Picture 23" descr="Picture 23"/>
            <p:cNvPicPr>
              <a:picLocks noChangeAspect="1"/>
            </p:cNvPicPr>
            <p:nvPr/>
          </p:nvPicPr>
          <p:blipFill>
            <a:blip r:embed="rId4"/>
            <a:srcRect t="6545"/>
            <a:stretch>
              <a:fillRect/>
            </a:stretch>
          </p:blipFill>
          <p:spPr>
            <a:xfrm>
              <a:off x="989658" y="7610986"/>
              <a:ext cx="3307510" cy="3006892"/>
            </a:xfrm>
            <a:prstGeom prst="rect">
              <a:avLst/>
            </a:prstGeom>
            <a:ln w="12700" cap="flat">
              <a:noFill/>
              <a:miter lim="400000"/>
            </a:ln>
            <a:effectLst/>
          </p:spPr>
        </p:pic>
        <p:pic>
          <p:nvPicPr>
            <p:cNvPr id="1824" name="Picture 24" descr="Picture 24"/>
            <p:cNvPicPr>
              <a:picLocks noChangeAspect="1"/>
            </p:cNvPicPr>
            <p:nvPr/>
          </p:nvPicPr>
          <p:blipFill>
            <a:blip r:embed="rId5"/>
            <a:srcRect t="8098" r="12775"/>
            <a:stretch>
              <a:fillRect/>
            </a:stretch>
          </p:blipFill>
          <p:spPr>
            <a:xfrm>
              <a:off x="2163908" y="7627843"/>
              <a:ext cx="3107457" cy="2963905"/>
            </a:xfrm>
            <a:prstGeom prst="rect">
              <a:avLst/>
            </a:prstGeom>
            <a:ln w="12700" cap="flat">
              <a:noFill/>
              <a:miter lim="400000"/>
            </a:ln>
            <a:effectLst/>
          </p:spPr>
        </p:pic>
        <p:pic>
          <p:nvPicPr>
            <p:cNvPr id="1825" name="Picture 25" descr="Picture 25"/>
            <p:cNvPicPr>
              <a:picLocks noChangeAspect="1"/>
            </p:cNvPicPr>
            <p:nvPr/>
          </p:nvPicPr>
          <p:blipFill>
            <a:blip r:embed="rId6"/>
            <a:srcRect t="6545"/>
            <a:stretch>
              <a:fillRect/>
            </a:stretch>
          </p:blipFill>
          <p:spPr>
            <a:xfrm>
              <a:off x="3107903" y="7627843"/>
              <a:ext cx="2820009" cy="3006918"/>
            </a:xfrm>
            <a:prstGeom prst="rect">
              <a:avLst/>
            </a:prstGeom>
            <a:ln w="12700" cap="flat">
              <a:noFill/>
              <a:miter lim="400000"/>
            </a:ln>
            <a:effectLst/>
          </p:spPr>
        </p:pic>
        <p:pic>
          <p:nvPicPr>
            <p:cNvPr id="1826" name="Picture 26" descr="Picture 26"/>
            <p:cNvPicPr>
              <a:picLocks noChangeAspect="1"/>
            </p:cNvPicPr>
            <p:nvPr/>
          </p:nvPicPr>
          <p:blipFill>
            <a:blip r:embed="rId4"/>
            <a:srcRect t="6545"/>
            <a:stretch>
              <a:fillRect/>
            </a:stretch>
          </p:blipFill>
          <p:spPr>
            <a:xfrm>
              <a:off x="4130703" y="7633463"/>
              <a:ext cx="3307510" cy="3006892"/>
            </a:xfrm>
            <a:prstGeom prst="rect">
              <a:avLst/>
            </a:prstGeom>
            <a:ln w="12700" cap="flat">
              <a:noFill/>
              <a:miter lim="400000"/>
            </a:ln>
            <a:effectLst/>
          </p:spPr>
        </p:pic>
        <p:pic>
          <p:nvPicPr>
            <p:cNvPr id="1827" name="Picture 27" descr="Picture 27"/>
            <p:cNvPicPr>
              <a:picLocks noChangeAspect="1"/>
            </p:cNvPicPr>
            <p:nvPr/>
          </p:nvPicPr>
          <p:blipFill>
            <a:blip r:embed="rId5"/>
            <a:srcRect t="8098" r="12775"/>
            <a:stretch>
              <a:fillRect/>
            </a:stretch>
          </p:blipFill>
          <p:spPr>
            <a:xfrm>
              <a:off x="5304953" y="7650319"/>
              <a:ext cx="3107457" cy="2963905"/>
            </a:xfrm>
            <a:prstGeom prst="rect">
              <a:avLst/>
            </a:prstGeom>
            <a:ln w="12700" cap="flat">
              <a:noFill/>
              <a:miter lim="400000"/>
            </a:ln>
            <a:effectLst/>
          </p:spPr>
        </p:pic>
        <p:pic>
          <p:nvPicPr>
            <p:cNvPr id="1828" name="Picture 28" descr="Picture 28"/>
            <p:cNvPicPr>
              <a:picLocks noChangeAspect="1"/>
            </p:cNvPicPr>
            <p:nvPr/>
          </p:nvPicPr>
          <p:blipFill>
            <a:blip r:embed="rId6"/>
            <a:srcRect t="6545"/>
            <a:stretch>
              <a:fillRect/>
            </a:stretch>
          </p:blipFill>
          <p:spPr>
            <a:xfrm>
              <a:off x="6248948" y="7650319"/>
              <a:ext cx="2820009" cy="3006918"/>
            </a:xfrm>
            <a:prstGeom prst="rect">
              <a:avLst/>
            </a:prstGeom>
            <a:ln w="12700" cap="flat">
              <a:noFill/>
              <a:miter lim="400000"/>
            </a:ln>
            <a:effectLst/>
          </p:spPr>
        </p:pic>
        <p:pic>
          <p:nvPicPr>
            <p:cNvPr id="1829" name="Picture 29" descr="Picture 29"/>
            <p:cNvPicPr>
              <a:picLocks noChangeAspect="1"/>
            </p:cNvPicPr>
            <p:nvPr/>
          </p:nvPicPr>
          <p:blipFill>
            <a:blip r:embed="rId4"/>
            <a:srcRect t="6545"/>
            <a:stretch>
              <a:fillRect/>
            </a:stretch>
          </p:blipFill>
          <p:spPr>
            <a:xfrm>
              <a:off x="7271749" y="7622227"/>
              <a:ext cx="3307510" cy="3006892"/>
            </a:xfrm>
            <a:prstGeom prst="rect">
              <a:avLst/>
            </a:prstGeom>
            <a:ln w="12700" cap="flat">
              <a:noFill/>
              <a:miter lim="400000"/>
            </a:ln>
            <a:effectLst/>
          </p:spPr>
        </p:pic>
        <p:pic>
          <p:nvPicPr>
            <p:cNvPr id="1830" name="Picture 30" descr="Picture 30"/>
            <p:cNvPicPr>
              <a:picLocks noChangeAspect="1"/>
            </p:cNvPicPr>
            <p:nvPr/>
          </p:nvPicPr>
          <p:blipFill>
            <a:blip r:embed="rId5"/>
            <a:srcRect t="8098" r="12775"/>
            <a:stretch>
              <a:fillRect/>
            </a:stretch>
          </p:blipFill>
          <p:spPr>
            <a:xfrm>
              <a:off x="8445999" y="7639084"/>
              <a:ext cx="3107457" cy="2963906"/>
            </a:xfrm>
            <a:prstGeom prst="rect">
              <a:avLst/>
            </a:prstGeom>
            <a:ln w="12700" cap="flat">
              <a:noFill/>
              <a:miter lim="400000"/>
            </a:ln>
            <a:effectLst/>
          </p:spPr>
        </p:pic>
        <p:pic>
          <p:nvPicPr>
            <p:cNvPr id="1831" name="Picture 31" descr="Picture 31"/>
            <p:cNvPicPr>
              <a:picLocks noChangeAspect="1"/>
            </p:cNvPicPr>
            <p:nvPr/>
          </p:nvPicPr>
          <p:blipFill>
            <a:blip r:embed="rId6"/>
            <a:srcRect t="6545"/>
            <a:stretch>
              <a:fillRect/>
            </a:stretch>
          </p:blipFill>
          <p:spPr>
            <a:xfrm>
              <a:off x="9389993" y="7639085"/>
              <a:ext cx="2820009" cy="3006918"/>
            </a:xfrm>
            <a:prstGeom prst="rect">
              <a:avLst/>
            </a:prstGeom>
            <a:ln w="12700" cap="flat">
              <a:noFill/>
              <a:miter lim="400000"/>
            </a:ln>
            <a:effectLst/>
          </p:spPr>
        </p:pic>
        <p:pic>
          <p:nvPicPr>
            <p:cNvPr id="1832" name="Picture 32" descr="Picture 32"/>
            <p:cNvPicPr>
              <a:picLocks noChangeAspect="1"/>
            </p:cNvPicPr>
            <p:nvPr/>
          </p:nvPicPr>
          <p:blipFill>
            <a:blip r:embed="rId4"/>
            <a:srcRect t="6545"/>
            <a:stretch>
              <a:fillRect/>
            </a:stretch>
          </p:blipFill>
          <p:spPr>
            <a:xfrm>
              <a:off x="10311646" y="7644707"/>
              <a:ext cx="3307510" cy="3006892"/>
            </a:xfrm>
            <a:prstGeom prst="rect">
              <a:avLst/>
            </a:prstGeom>
            <a:ln w="12700" cap="flat">
              <a:noFill/>
              <a:miter lim="400000"/>
            </a:ln>
            <a:effectLst/>
          </p:spPr>
        </p:pic>
        <p:pic>
          <p:nvPicPr>
            <p:cNvPr id="1833" name="Picture 33" descr="Picture 33"/>
            <p:cNvPicPr>
              <a:picLocks noChangeAspect="1"/>
            </p:cNvPicPr>
            <p:nvPr/>
          </p:nvPicPr>
          <p:blipFill>
            <a:blip r:embed="rId5"/>
            <a:srcRect t="8098" r="12775"/>
            <a:stretch>
              <a:fillRect/>
            </a:stretch>
          </p:blipFill>
          <p:spPr>
            <a:xfrm>
              <a:off x="11485897" y="7661564"/>
              <a:ext cx="3107457" cy="2963905"/>
            </a:xfrm>
            <a:prstGeom prst="rect">
              <a:avLst/>
            </a:prstGeom>
            <a:ln w="12700" cap="flat">
              <a:noFill/>
              <a:miter lim="400000"/>
            </a:ln>
            <a:effectLst/>
          </p:spPr>
        </p:pic>
        <p:pic>
          <p:nvPicPr>
            <p:cNvPr id="1834" name="Picture 34" descr="Picture 34"/>
            <p:cNvPicPr>
              <a:picLocks noChangeAspect="1"/>
            </p:cNvPicPr>
            <p:nvPr/>
          </p:nvPicPr>
          <p:blipFill>
            <a:blip r:embed="rId6"/>
            <a:srcRect t="6545"/>
            <a:stretch>
              <a:fillRect/>
            </a:stretch>
          </p:blipFill>
          <p:spPr>
            <a:xfrm>
              <a:off x="12429892" y="7661564"/>
              <a:ext cx="2820009" cy="3006918"/>
            </a:xfrm>
            <a:prstGeom prst="rect">
              <a:avLst/>
            </a:prstGeom>
            <a:ln w="12700" cap="flat">
              <a:noFill/>
              <a:miter lim="400000"/>
            </a:ln>
            <a:effectLst/>
          </p:spPr>
        </p:pic>
        <p:pic>
          <p:nvPicPr>
            <p:cNvPr id="1835" name="Picture 35" descr="Picture 35"/>
            <p:cNvPicPr>
              <a:picLocks noChangeAspect="1"/>
            </p:cNvPicPr>
            <p:nvPr/>
          </p:nvPicPr>
          <p:blipFill>
            <a:blip r:embed="rId4"/>
            <a:srcRect t="6545"/>
            <a:stretch>
              <a:fillRect/>
            </a:stretch>
          </p:blipFill>
          <p:spPr>
            <a:xfrm>
              <a:off x="13385263" y="7667189"/>
              <a:ext cx="3307510" cy="3006892"/>
            </a:xfrm>
            <a:prstGeom prst="rect">
              <a:avLst/>
            </a:prstGeom>
            <a:ln w="12700" cap="flat">
              <a:noFill/>
              <a:miter lim="400000"/>
            </a:ln>
            <a:effectLst/>
          </p:spPr>
        </p:pic>
        <p:pic>
          <p:nvPicPr>
            <p:cNvPr id="1836" name="Picture 36" descr="Picture 36"/>
            <p:cNvPicPr>
              <a:picLocks noChangeAspect="1"/>
            </p:cNvPicPr>
            <p:nvPr/>
          </p:nvPicPr>
          <p:blipFill>
            <a:blip r:embed="rId5"/>
            <a:srcRect t="8098" r="12775"/>
            <a:stretch>
              <a:fillRect/>
            </a:stretch>
          </p:blipFill>
          <p:spPr>
            <a:xfrm>
              <a:off x="14559514" y="7684046"/>
              <a:ext cx="3107457" cy="2963905"/>
            </a:xfrm>
            <a:prstGeom prst="rect">
              <a:avLst/>
            </a:prstGeom>
            <a:ln w="12700" cap="flat">
              <a:noFill/>
              <a:miter lim="400000"/>
            </a:ln>
            <a:effectLst/>
          </p:spPr>
        </p:pic>
        <p:pic>
          <p:nvPicPr>
            <p:cNvPr id="1837" name="Picture 37" descr="Picture 37"/>
            <p:cNvPicPr>
              <a:picLocks noChangeAspect="1"/>
            </p:cNvPicPr>
            <p:nvPr/>
          </p:nvPicPr>
          <p:blipFill>
            <a:blip r:embed="rId6"/>
            <a:srcRect t="6545"/>
            <a:stretch>
              <a:fillRect/>
            </a:stretch>
          </p:blipFill>
          <p:spPr>
            <a:xfrm>
              <a:off x="15503509" y="7684045"/>
              <a:ext cx="2820009" cy="3006919"/>
            </a:xfrm>
            <a:prstGeom prst="rect">
              <a:avLst/>
            </a:prstGeom>
            <a:ln w="12700" cap="flat">
              <a:noFill/>
              <a:miter lim="400000"/>
            </a:ln>
            <a:effectLst/>
          </p:spPr>
        </p:pic>
        <p:pic>
          <p:nvPicPr>
            <p:cNvPr id="1838" name="Picture 38" descr="Picture 38"/>
            <p:cNvPicPr>
              <a:picLocks noChangeAspect="1"/>
            </p:cNvPicPr>
            <p:nvPr/>
          </p:nvPicPr>
          <p:blipFill>
            <a:blip r:embed="rId4"/>
            <a:srcRect t="6545"/>
            <a:stretch>
              <a:fillRect/>
            </a:stretch>
          </p:blipFill>
          <p:spPr>
            <a:xfrm>
              <a:off x="16408310" y="7672813"/>
              <a:ext cx="3307510" cy="3006891"/>
            </a:xfrm>
            <a:prstGeom prst="rect">
              <a:avLst/>
            </a:prstGeom>
            <a:ln w="12700" cap="flat">
              <a:noFill/>
              <a:miter lim="400000"/>
            </a:ln>
            <a:effectLst/>
          </p:spPr>
        </p:pic>
        <p:pic>
          <p:nvPicPr>
            <p:cNvPr id="1839" name="Picture 39" descr="Picture 39"/>
            <p:cNvPicPr>
              <a:picLocks noChangeAspect="1"/>
            </p:cNvPicPr>
            <p:nvPr/>
          </p:nvPicPr>
          <p:blipFill>
            <a:blip r:embed="rId5"/>
            <a:srcRect t="8098" r="12775"/>
            <a:stretch>
              <a:fillRect/>
            </a:stretch>
          </p:blipFill>
          <p:spPr>
            <a:xfrm>
              <a:off x="17582559" y="7689669"/>
              <a:ext cx="3107457" cy="2963905"/>
            </a:xfrm>
            <a:prstGeom prst="rect">
              <a:avLst/>
            </a:prstGeom>
            <a:ln w="12700" cap="flat">
              <a:noFill/>
              <a:miter lim="400000"/>
            </a:ln>
            <a:effectLst/>
          </p:spPr>
        </p:pic>
        <p:pic>
          <p:nvPicPr>
            <p:cNvPr id="1840" name="Picture 40" descr="Picture 40"/>
            <p:cNvPicPr>
              <a:picLocks noChangeAspect="1"/>
            </p:cNvPicPr>
            <p:nvPr/>
          </p:nvPicPr>
          <p:blipFill>
            <a:blip r:embed="rId6"/>
            <a:srcRect t="6545"/>
            <a:stretch>
              <a:fillRect/>
            </a:stretch>
          </p:blipFill>
          <p:spPr>
            <a:xfrm>
              <a:off x="18526554" y="7689668"/>
              <a:ext cx="2820009" cy="3006919"/>
            </a:xfrm>
            <a:prstGeom prst="rect">
              <a:avLst/>
            </a:prstGeom>
            <a:ln w="12700" cap="flat">
              <a:noFill/>
              <a:miter lim="400000"/>
            </a:ln>
            <a:effectLst/>
          </p:spPr>
        </p:pic>
      </p:grpSp>
      <p:sp>
        <p:nvSpPr>
          <p:cNvPr id="1842" name="Mass Spectrometer Data Acquisition- Real Results"/>
          <p:cNvSpPr txBox="1">
            <a:spLocks noGrp="1"/>
          </p:cNvSpPr>
          <p:nvPr>
            <p:ph type="title"/>
          </p:nvPr>
        </p:nvSpPr>
        <p:spPr>
          <a:prstGeom prst="rect">
            <a:avLst/>
          </a:prstGeom>
        </p:spPr>
        <p:txBody>
          <a:bodyPr>
            <a:normAutofit fontScale="90000"/>
          </a:bodyPr>
          <a:lstStyle>
            <a:lvl1pPr indent="14178" defTabSz="1020840">
              <a:defRPr sz="7176"/>
            </a:lvl1pPr>
          </a:lstStyle>
          <a:p>
            <a:r>
              <a:t>Mass Spectrometer Data Acquisition- Real Results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84" name="Image" descr="Image"/>
          <p:cNvPicPr>
            <a:picLocks noChangeAspect="1"/>
          </p:cNvPicPr>
          <p:nvPr/>
        </p:nvPicPr>
        <p:blipFill>
          <a:blip r:embed="rId3"/>
          <a:stretch>
            <a:fillRect/>
          </a:stretch>
        </p:blipFill>
        <p:spPr>
          <a:xfrm>
            <a:off x="553171" y="5211535"/>
            <a:ext cx="22943419" cy="4205416"/>
          </a:xfrm>
          <a:prstGeom prst="rect">
            <a:avLst/>
          </a:prstGeom>
          <a:ln w="12700">
            <a:miter lim="400000"/>
          </a:ln>
        </p:spPr>
      </p:pic>
      <p:sp>
        <p:nvSpPr>
          <p:cNvPr id="1885" name="9) Identify the Peptide Using Computer Software"/>
          <p:cNvSpPr txBox="1">
            <a:spLocks noGrp="1"/>
          </p:cNvSpPr>
          <p:nvPr>
            <p:ph type="title"/>
          </p:nvPr>
        </p:nvSpPr>
        <p:spPr>
          <a:prstGeom prst="rect">
            <a:avLst/>
          </a:prstGeom>
        </p:spPr>
        <p:txBody>
          <a:bodyPr>
            <a:normAutofit fontScale="90000"/>
          </a:bodyPr>
          <a:lstStyle>
            <a:lvl1pPr indent="14178" defTabSz="1020840">
              <a:defRPr sz="7176"/>
            </a:lvl1pPr>
          </a:lstStyle>
          <a:p>
            <a:r>
              <a:rPr dirty="0"/>
              <a:t>Identify the Peptide Using Computer Software</a:t>
            </a:r>
          </a:p>
        </p:txBody>
      </p:sp>
      <p:sp>
        <p:nvSpPr>
          <p:cNvPr id="1886"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algn="ctr" defTabSz="821531">
              <a:lnSpc>
                <a:spcPct val="100000"/>
              </a:lnSpc>
              <a:defRPr sz="3200" i="1" spc="0">
                <a:latin typeface="Helvetica Neue"/>
                <a:ea typeface="Helvetica Neue"/>
                <a:cs typeface="Helvetica Neue"/>
                <a:sym typeface="Helvetica Neue"/>
              </a:defRPr>
            </a:lvl1pPr>
          </a:lstStyle>
          <a:p>
            <a:r>
              <a:t>Modified from Kong et al., Nat. Methods, 2017</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90" name="Image" descr="Image"/>
          <p:cNvPicPr>
            <a:picLocks noChangeAspect="1"/>
          </p:cNvPicPr>
          <p:nvPr/>
        </p:nvPicPr>
        <p:blipFill>
          <a:blip r:embed="rId3"/>
          <a:stretch>
            <a:fillRect/>
          </a:stretch>
        </p:blipFill>
        <p:spPr>
          <a:xfrm>
            <a:off x="555786" y="5209382"/>
            <a:ext cx="22943416" cy="4205417"/>
          </a:xfrm>
          <a:prstGeom prst="rect">
            <a:avLst/>
          </a:prstGeom>
          <a:ln w="12700">
            <a:miter lim="400000"/>
          </a:ln>
        </p:spPr>
      </p:pic>
      <p:sp>
        <p:nvSpPr>
          <p:cNvPr id="1891" name="9) Identify the Peptide Using Computer Software"/>
          <p:cNvSpPr txBox="1">
            <a:spLocks noGrp="1"/>
          </p:cNvSpPr>
          <p:nvPr>
            <p:ph type="title"/>
          </p:nvPr>
        </p:nvSpPr>
        <p:spPr>
          <a:prstGeom prst="rect">
            <a:avLst/>
          </a:prstGeom>
        </p:spPr>
        <p:txBody>
          <a:bodyPr>
            <a:normAutofit fontScale="90000"/>
          </a:bodyPr>
          <a:lstStyle>
            <a:lvl1pPr indent="14178" defTabSz="1020840">
              <a:defRPr sz="7176"/>
            </a:lvl1pPr>
          </a:lstStyle>
          <a:p>
            <a:r>
              <a:rPr dirty="0"/>
              <a:t>Identify the Peptide Using Computer Software</a:t>
            </a:r>
          </a:p>
        </p:txBody>
      </p:sp>
      <p:sp>
        <p:nvSpPr>
          <p:cNvPr id="1892"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algn="ctr" defTabSz="821531">
              <a:lnSpc>
                <a:spcPct val="100000"/>
              </a:lnSpc>
              <a:defRPr sz="3200" i="1" spc="0">
                <a:latin typeface="Helvetica Neue"/>
                <a:ea typeface="Helvetica Neue"/>
                <a:cs typeface="Helvetica Neue"/>
                <a:sym typeface="Helvetica Neue"/>
              </a:defRPr>
            </a:lvl1pPr>
          </a:lstStyle>
          <a:p>
            <a:r>
              <a:t>Modified from Kong et al., Nat. Methods, 2017</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96" name="Image" descr="Image"/>
          <p:cNvPicPr>
            <a:picLocks noChangeAspect="1"/>
          </p:cNvPicPr>
          <p:nvPr/>
        </p:nvPicPr>
        <p:blipFill>
          <a:blip r:embed="rId3"/>
          <a:stretch>
            <a:fillRect/>
          </a:stretch>
        </p:blipFill>
        <p:spPr>
          <a:xfrm>
            <a:off x="558825" y="5204828"/>
            <a:ext cx="22943418" cy="4205416"/>
          </a:xfrm>
          <a:prstGeom prst="rect">
            <a:avLst/>
          </a:prstGeom>
          <a:ln w="12700">
            <a:miter lim="400000"/>
          </a:ln>
        </p:spPr>
      </p:pic>
      <p:sp>
        <p:nvSpPr>
          <p:cNvPr id="1897" name="9) Identify the Peptide Using Computer Software"/>
          <p:cNvSpPr txBox="1">
            <a:spLocks noGrp="1"/>
          </p:cNvSpPr>
          <p:nvPr>
            <p:ph type="title"/>
          </p:nvPr>
        </p:nvSpPr>
        <p:spPr>
          <a:prstGeom prst="rect">
            <a:avLst/>
          </a:prstGeom>
        </p:spPr>
        <p:txBody>
          <a:bodyPr>
            <a:normAutofit fontScale="90000"/>
          </a:bodyPr>
          <a:lstStyle>
            <a:lvl1pPr indent="14178" defTabSz="1020840">
              <a:defRPr sz="7176"/>
            </a:lvl1pPr>
          </a:lstStyle>
          <a:p>
            <a:r>
              <a:rPr dirty="0"/>
              <a:t>Identify the Peptide Using Computer Software</a:t>
            </a:r>
          </a:p>
        </p:txBody>
      </p:sp>
      <p:sp>
        <p:nvSpPr>
          <p:cNvPr id="1898"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algn="ctr" defTabSz="821531">
              <a:lnSpc>
                <a:spcPct val="100000"/>
              </a:lnSpc>
              <a:defRPr sz="3200" i="1" spc="0">
                <a:latin typeface="Helvetica Neue"/>
                <a:ea typeface="Helvetica Neue"/>
                <a:cs typeface="Helvetica Neue"/>
                <a:sym typeface="Helvetica Neue"/>
              </a:defRPr>
            </a:lvl1pPr>
          </a:lstStyle>
          <a:p>
            <a:r>
              <a:t>Modified from Kong et al., Nat. Methods, 2017</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object 3"/>
          <p:cNvSpPr txBox="1"/>
          <p:nvPr/>
        </p:nvSpPr>
        <p:spPr>
          <a:xfrm>
            <a:off x="2351180" y="4091226"/>
            <a:ext cx="16896348" cy="8452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830511" marR="0" indent="-818446" defTabSz="821531">
              <a:lnSpc>
                <a:spcPct val="100000"/>
              </a:lnSpc>
              <a:spcBef>
                <a:spcPts val="5900"/>
              </a:spcBef>
              <a:buSzPct val="100000"/>
              <a:buChar char="•"/>
              <a:defRPr sz="5400" spc="0"/>
            </a:pPr>
            <a:r>
              <a:rPr dirty="0"/>
              <a:t>Proteomics and small molecule projects</a:t>
            </a:r>
          </a:p>
          <a:p>
            <a:pPr marL="830511" marR="0" indent="-818446" defTabSz="821531">
              <a:lnSpc>
                <a:spcPct val="100000"/>
              </a:lnSpc>
              <a:spcBef>
                <a:spcPts val="5900"/>
              </a:spcBef>
              <a:buSzPct val="100000"/>
              <a:buChar char="•"/>
              <a:defRPr sz="5400" spc="0"/>
            </a:pPr>
            <a:r>
              <a:rPr dirty="0"/>
              <a:t>Consultation</a:t>
            </a:r>
            <a:endParaRPr sz="4600" spc="-6" dirty="0"/>
          </a:p>
          <a:p>
            <a:pPr marL="830511" marR="0" indent="-818446" defTabSz="821531">
              <a:lnSpc>
                <a:spcPct val="100000"/>
              </a:lnSpc>
              <a:spcBef>
                <a:spcPts val="5900"/>
              </a:spcBef>
              <a:buSzPct val="100000"/>
              <a:buChar char="•"/>
              <a:defRPr sz="5400" spc="0"/>
            </a:pPr>
            <a:r>
              <a:rPr dirty="0"/>
              <a:t>Sample</a:t>
            </a:r>
            <a:r>
              <a:rPr spc="-35" dirty="0"/>
              <a:t> </a:t>
            </a:r>
            <a:r>
              <a:rPr spc="35" dirty="0"/>
              <a:t>preparation</a:t>
            </a:r>
            <a:endParaRPr sz="4600" spc="-12" dirty="0"/>
          </a:p>
          <a:p>
            <a:pPr marL="830511" marR="0" indent="-818446" defTabSz="821531">
              <a:lnSpc>
                <a:spcPct val="100000"/>
              </a:lnSpc>
              <a:spcBef>
                <a:spcPts val="5900"/>
              </a:spcBef>
              <a:buSzPct val="100000"/>
              <a:buChar char="•"/>
              <a:defRPr sz="5400" spc="0"/>
            </a:pPr>
            <a:r>
              <a:rPr dirty="0"/>
              <a:t>Data</a:t>
            </a:r>
            <a:r>
              <a:rPr spc="-41" dirty="0"/>
              <a:t> </a:t>
            </a:r>
            <a:r>
              <a:rPr dirty="0"/>
              <a:t>analysis</a:t>
            </a:r>
            <a:r>
              <a:rPr spc="-35" dirty="0"/>
              <a:t> </a:t>
            </a:r>
            <a:r>
              <a:rPr spc="7" dirty="0"/>
              <a:t>interpretation</a:t>
            </a:r>
            <a:endParaRPr sz="4600" spc="-6" dirty="0"/>
          </a:p>
          <a:p>
            <a:pPr marL="830511" marR="0" indent="-818446" defTabSz="821531">
              <a:lnSpc>
                <a:spcPct val="100000"/>
              </a:lnSpc>
              <a:spcBef>
                <a:spcPts val="5900"/>
              </a:spcBef>
              <a:buSzPct val="100000"/>
              <a:buChar char="•"/>
              <a:defRPr sz="5400" spc="0"/>
            </a:pPr>
            <a:r>
              <a:rPr dirty="0"/>
              <a:t>Letters</a:t>
            </a:r>
            <a:r>
              <a:rPr spc="-49" dirty="0"/>
              <a:t> </a:t>
            </a:r>
            <a:r>
              <a:rPr dirty="0"/>
              <a:t>of</a:t>
            </a:r>
            <a:r>
              <a:rPr spc="-41" dirty="0"/>
              <a:t> </a:t>
            </a:r>
            <a:r>
              <a:rPr spc="92" dirty="0"/>
              <a:t>support</a:t>
            </a:r>
            <a:endParaRPr sz="4600" spc="-6" dirty="0"/>
          </a:p>
          <a:p>
            <a:pPr marL="830511" marR="0" indent="-818446" defTabSz="821531">
              <a:lnSpc>
                <a:spcPct val="100000"/>
              </a:lnSpc>
              <a:spcBef>
                <a:spcPts val="5900"/>
              </a:spcBef>
              <a:buSzPct val="100000"/>
              <a:buChar char="•"/>
              <a:defRPr sz="5400" spc="0"/>
            </a:pPr>
            <a:r>
              <a:rPr dirty="0"/>
              <a:t>Grant</a:t>
            </a:r>
            <a:r>
              <a:rPr spc="-19" dirty="0"/>
              <a:t> </a:t>
            </a:r>
            <a:r>
              <a:rPr spc="35" dirty="0"/>
              <a:t>writing</a:t>
            </a:r>
            <a:r>
              <a:rPr spc="-14" dirty="0"/>
              <a:t> </a:t>
            </a:r>
            <a:r>
              <a:rPr spc="83" dirty="0"/>
              <a:t>and</a:t>
            </a:r>
            <a:r>
              <a:rPr spc="-19" dirty="0"/>
              <a:t> </a:t>
            </a:r>
            <a:r>
              <a:rPr spc="63" dirty="0"/>
              <a:t>publications</a:t>
            </a:r>
          </a:p>
        </p:txBody>
      </p:sp>
      <p:sp>
        <p:nvSpPr>
          <p:cNvPr id="206"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207"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rPr dirty="0"/>
              <a:t>Services </a:t>
            </a:r>
            <a:r>
              <a:rPr lang="en-US" dirty="0"/>
              <a:t>O</a:t>
            </a:r>
            <a:r>
              <a:rPr dirty="0"/>
              <a:t>ffered</a:t>
            </a:r>
            <a:r>
              <a:rPr lang="en-US" dirty="0"/>
              <a:t> at the MSRL</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02" name="Image" descr="Image"/>
          <p:cNvPicPr>
            <a:picLocks noChangeAspect="1"/>
          </p:cNvPicPr>
          <p:nvPr/>
        </p:nvPicPr>
        <p:blipFill>
          <a:blip r:embed="rId3"/>
          <a:stretch>
            <a:fillRect/>
          </a:stretch>
        </p:blipFill>
        <p:spPr>
          <a:xfrm>
            <a:off x="558846" y="5204143"/>
            <a:ext cx="22943417" cy="4205417"/>
          </a:xfrm>
          <a:prstGeom prst="rect">
            <a:avLst/>
          </a:prstGeom>
          <a:ln w="12700">
            <a:miter lim="400000"/>
          </a:ln>
        </p:spPr>
      </p:pic>
      <p:sp>
        <p:nvSpPr>
          <p:cNvPr id="1903" name="9) Identify the Peptide Using Computer Software"/>
          <p:cNvSpPr txBox="1">
            <a:spLocks noGrp="1"/>
          </p:cNvSpPr>
          <p:nvPr>
            <p:ph type="title"/>
          </p:nvPr>
        </p:nvSpPr>
        <p:spPr>
          <a:prstGeom prst="rect">
            <a:avLst/>
          </a:prstGeom>
        </p:spPr>
        <p:txBody>
          <a:bodyPr>
            <a:normAutofit fontScale="90000"/>
          </a:bodyPr>
          <a:lstStyle>
            <a:lvl1pPr indent="14178" defTabSz="1020840">
              <a:defRPr sz="7176"/>
            </a:lvl1pPr>
          </a:lstStyle>
          <a:p>
            <a:r>
              <a:rPr dirty="0"/>
              <a:t>Identify the Peptide Using Computer Software</a:t>
            </a:r>
          </a:p>
        </p:txBody>
      </p:sp>
      <p:sp>
        <p:nvSpPr>
          <p:cNvPr id="1904" name="Modified from Kong et al., Nat. Methods, 2017"/>
          <p:cNvSpPr txBox="1"/>
          <p:nvPr/>
        </p:nvSpPr>
        <p:spPr>
          <a:xfrm>
            <a:off x="15658793" y="12897936"/>
            <a:ext cx="8557083" cy="626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algn="ctr" defTabSz="821531">
              <a:lnSpc>
                <a:spcPct val="100000"/>
              </a:lnSpc>
              <a:defRPr sz="3200" i="1" spc="0">
                <a:latin typeface="Helvetica Neue"/>
                <a:ea typeface="Helvetica Neue"/>
                <a:cs typeface="Helvetica Neue"/>
                <a:sym typeface="Helvetica Neue"/>
              </a:defRPr>
            </a:lvl1pPr>
          </a:lstStyle>
          <a:p>
            <a:r>
              <a:t>Modified from Kong et al., Nat. Methods, 2017</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Real-world applications of LC-MS/MS"/>
          <p:cNvSpPr txBox="1"/>
          <p:nvPr/>
        </p:nvSpPr>
        <p:spPr>
          <a:xfrm>
            <a:off x="3100971" y="4833615"/>
            <a:ext cx="18182057" cy="404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marR="0" indent="0" algn="ctr" defTabSz="821531">
              <a:lnSpc>
                <a:spcPct val="100000"/>
              </a:lnSpc>
              <a:defRPr sz="13600" spc="0"/>
            </a:lvl1pPr>
          </a:lstStyle>
          <a:p>
            <a:r>
              <a:t>Real-world applications of LC-MS/MS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D614-E58E-B30E-C69B-DDEA6046FBB7}"/>
              </a:ext>
            </a:extLst>
          </p:cNvPr>
          <p:cNvSpPr>
            <a:spLocks noGrp="1"/>
          </p:cNvSpPr>
          <p:nvPr>
            <p:ph type="title"/>
          </p:nvPr>
        </p:nvSpPr>
        <p:spPr/>
        <p:txBody>
          <a:bodyPr>
            <a:normAutofit fontScale="90000"/>
          </a:bodyPr>
          <a:lstStyle/>
          <a:p>
            <a:r>
              <a:rPr lang="en-US" dirty="0"/>
              <a:t>Applications of LC-MS/MS</a:t>
            </a:r>
          </a:p>
        </p:txBody>
      </p:sp>
      <p:sp>
        <p:nvSpPr>
          <p:cNvPr id="5" name="object 3">
            <a:extLst>
              <a:ext uri="{FF2B5EF4-FFF2-40B4-BE49-F238E27FC236}">
                <a16:creationId xmlns:a16="http://schemas.microsoft.com/office/drawing/2014/main" id="{65979339-2432-3D2E-8A9A-803B62E126ED}"/>
              </a:ext>
            </a:extLst>
          </p:cNvPr>
          <p:cNvSpPr txBox="1"/>
          <p:nvPr/>
        </p:nvSpPr>
        <p:spPr>
          <a:xfrm>
            <a:off x="2351180" y="3614976"/>
            <a:ext cx="16896348" cy="4837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830511" marR="0" indent="-818446" defTabSz="821531">
              <a:lnSpc>
                <a:spcPct val="100000"/>
              </a:lnSpc>
              <a:spcBef>
                <a:spcPts val="5900"/>
              </a:spcBef>
              <a:buSzPct val="100000"/>
              <a:buChar char="•"/>
              <a:defRPr sz="5400" spc="0"/>
            </a:pPr>
            <a:r>
              <a:rPr lang="en-US" spc="63" dirty="0"/>
              <a:t>Differential protein expression</a:t>
            </a:r>
          </a:p>
          <a:p>
            <a:pPr marL="830511" marR="0" indent="-818446" defTabSz="821531">
              <a:lnSpc>
                <a:spcPct val="100000"/>
              </a:lnSpc>
              <a:spcBef>
                <a:spcPts val="5900"/>
              </a:spcBef>
              <a:buSzPct val="100000"/>
              <a:buChar char="•"/>
              <a:defRPr sz="5400" spc="0"/>
            </a:pPr>
            <a:r>
              <a:rPr lang="en-US" spc="63" dirty="0"/>
              <a:t>Protein identifications (gel lanes or IPs)</a:t>
            </a:r>
          </a:p>
          <a:p>
            <a:pPr marL="830511" marR="0" lvl="8" indent="-818446" defTabSz="821531">
              <a:lnSpc>
                <a:spcPct val="100000"/>
              </a:lnSpc>
              <a:spcBef>
                <a:spcPts val="5900"/>
              </a:spcBef>
              <a:buSzPct val="100000"/>
              <a:buChar char="•"/>
              <a:defRPr sz="5400" spc="0"/>
            </a:pPr>
            <a:r>
              <a:rPr lang="en-US" spc="63" dirty="0"/>
              <a:t>Identification and/or quantification of Post-translational modifications (PTM)</a:t>
            </a:r>
            <a:endParaRPr spc="63" dirty="0"/>
          </a:p>
        </p:txBody>
      </p:sp>
    </p:spTree>
    <p:extLst>
      <p:ext uri="{BB962C8B-B14F-4D97-AF65-F5344CB8AC3E}">
        <p14:creationId xmlns:p14="http://schemas.microsoft.com/office/powerpoint/2010/main" val="41120471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D614-E58E-B30E-C69B-DDEA6046FBB7}"/>
              </a:ext>
            </a:extLst>
          </p:cNvPr>
          <p:cNvSpPr>
            <a:spLocks noGrp="1"/>
          </p:cNvSpPr>
          <p:nvPr>
            <p:ph type="title"/>
          </p:nvPr>
        </p:nvSpPr>
        <p:spPr/>
        <p:txBody>
          <a:bodyPr>
            <a:normAutofit fontScale="90000"/>
          </a:bodyPr>
          <a:lstStyle/>
          <a:p>
            <a:r>
              <a:rPr lang="en-US" dirty="0"/>
              <a:t>Applications of LC-MS/MS: Differential Expression</a:t>
            </a:r>
          </a:p>
        </p:txBody>
      </p:sp>
      <p:sp>
        <p:nvSpPr>
          <p:cNvPr id="3" name="TextBox 2">
            <a:extLst>
              <a:ext uri="{FF2B5EF4-FFF2-40B4-BE49-F238E27FC236}">
                <a16:creationId xmlns:a16="http://schemas.microsoft.com/office/drawing/2014/main" id="{87A57FAA-041A-DC71-7073-F571ABACC896}"/>
              </a:ext>
            </a:extLst>
          </p:cNvPr>
          <p:cNvSpPr txBox="1"/>
          <p:nvPr/>
        </p:nvSpPr>
        <p:spPr>
          <a:xfrm>
            <a:off x="3505200" y="4165461"/>
            <a:ext cx="17998440" cy="5019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marR="2399526" indent="-685800" algn="l" defTabSz="1109609" rtl="0" fontAlgn="auto" latinLnBrk="0" hangingPunct="0">
              <a:lnSpc>
                <a:spcPct val="107200"/>
              </a:lnSpc>
              <a:spcBef>
                <a:spcPts val="0"/>
              </a:spcBef>
              <a:spcAft>
                <a:spcPts val="0"/>
              </a:spcAft>
              <a:buClrTx/>
              <a:buSzTx/>
              <a:buFont typeface="Arial" panose="020B0604020202020204" pitchFamily="34" charset="0"/>
              <a:buChar char="•"/>
              <a:tabLst/>
            </a:pPr>
            <a:r>
              <a:rPr kumimoji="0" lang="en-US" sz="4800" b="0" i="0" u="none" strike="noStrike" cap="none" spc="-105" normalizeH="0" baseline="0" dirty="0">
                <a:ln>
                  <a:noFill/>
                </a:ln>
                <a:solidFill>
                  <a:srgbClr val="000000"/>
                </a:solidFill>
                <a:effectLst/>
                <a:uFillTx/>
                <a:latin typeface="+mj-lt"/>
                <a:ea typeface="+mj-ea"/>
                <a:cs typeface="+mj-cs"/>
                <a:sym typeface="Arial"/>
              </a:rPr>
              <a:t>Most common type of experiment we perform</a:t>
            </a:r>
          </a:p>
          <a:p>
            <a:pPr marL="685800" marR="2399526" indent="-685800" algn="l" defTabSz="1109609" rtl="0" fontAlgn="auto" latinLnBrk="0" hangingPunct="0">
              <a:lnSpc>
                <a:spcPct val="107200"/>
              </a:lnSpc>
              <a:spcBef>
                <a:spcPts val="3000"/>
              </a:spcBef>
              <a:spcAft>
                <a:spcPts val="0"/>
              </a:spcAft>
              <a:buClrTx/>
              <a:buSzTx/>
              <a:buFont typeface="Arial" panose="020B0604020202020204" pitchFamily="34" charset="0"/>
              <a:buChar char="•"/>
              <a:tabLst/>
            </a:pPr>
            <a:r>
              <a:rPr lang="en-US" dirty="0"/>
              <a:t>Compare protein levels between two or more conditions</a:t>
            </a:r>
          </a:p>
          <a:p>
            <a:pPr marL="685800" marR="2399526" indent="-685800" algn="l" defTabSz="1109609" rtl="0" fontAlgn="auto" latinLnBrk="0" hangingPunct="0">
              <a:lnSpc>
                <a:spcPct val="107200"/>
              </a:lnSpc>
              <a:spcBef>
                <a:spcPts val="3000"/>
              </a:spcBef>
              <a:spcAft>
                <a:spcPts val="0"/>
              </a:spcAft>
              <a:buClrTx/>
              <a:buSzTx/>
              <a:buFont typeface="Arial" panose="020B0604020202020204" pitchFamily="34" charset="0"/>
              <a:buChar char="•"/>
              <a:tabLst/>
            </a:pPr>
            <a:r>
              <a:rPr kumimoji="0" lang="en-US" sz="4800" b="0" i="0" u="none" strike="noStrike" cap="none" spc="-105" normalizeH="0" baseline="0" dirty="0">
                <a:ln>
                  <a:noFill/>
                </a:ln>
                <a:solidFill>
                  <a:srgbClr val="000000"/>
                </a:solidFill>
                <a:effectLst/>
                <a:uFillTx/>
                <a:latin typeface="+mj-lt"/>
                <a:ea typeface="+mj-ea"/>
                <a:cs typeface="+mj-cs"/>
                <a:sym typeface="Arial"/>
              </a:rPr>
              <a:t>Comes in two </a:t>
            </a:r>
            <a:r>
              <a:rPr lang="en-US" dirty="0"/>
              <a:t>flavors:</a:t>
            </a:r>
          </a:p>
          <a:p>
            <a:pPr marL="1828800" lvl="8" indent="-685800">
              <a:spcBef>
                <a:spcPts val="600"/>
              </a:spcBef>
              <a:buFont typeface="Arial" panose="020B0604020202020204" pitchFamily="34" charset="0"/>
              <a:buChar char="•"/>
            </a:pPr>
            <a:r>
              <a:rPr lang="en-US" dirty="0"/>
              <a:t>Label free (DIA)</a:t>
            </a:r>
          </a:p>
          <a:p>
            <a:pPr marL="1828800" lvl="8" indent="-685800">
              <a:spcBef>
                <a:spcPts val="600"/>
              </a:spcBef>
              <a:buFont typeface="Arial" panose="020B0604020202020204" pitchFamily="34" charset="0"/>
              <a:buChar char="•"/>
            </a:pPr>
            <a:r>
              <a:rPr kumimoji="0" lang="en-US" b="0" i="0" u="none" strike="noStrike" cap="none" spc="-105" normalizeH="0" baseline="0" dirty="0">
                <a:ln>
                  <a:noFill/>
                </a:ln>
                <a:solidFill>
                  <a:srgbClr val="000000"/>
                </a:solidFill>
                <a:effectLst/>
                <a:uFillTx/>
                <a:latin typeface="+mj-lt"/>
                <a:ea typeface="+mj-ea"/>
                <a:cs typeface="+mj-cs"/>
                <a:sym typeface="Arial"/>
              </a:rPr>
              <a:t>Labeled (TMT)</a:t>
            </a:r>
          </a:p>
        </p:txBody>
      </p:sp>
    </p:spTree>
    <p:extLst>
      <p:ext uri="{BB962C8B-B14F-4D97-AF65-F5344CB8AC3E}">
        <p14:creationId xmlns:p14="http://schemas.microsoft.com/office/powerpoint/2010/main" val="609421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 name="Application of LC-MS/MS:…"/>
          <p:cNvSpPr txBox="1">
            <a:spLocks noGrp="1"/>
          </p:cNvSpPr>
          <p:nvPr>
            <p:ph type="title"/>
          </p:nvPr>
        </p:nvSpPr>
        <p:spPr>
          <a:xfrm>
            <a:off x="3142735" y="334715"/>
            <a:ext cx="18026395" cy="1956540"/>
          </a:xfrm>
          <a:prstGeom prst="rect">
            <a:avLst/>
          </a:prstGeom>
        </p:spPr>
        <p:txBody>
          <a:bodyPr>
            <a:normAutofit fontScale="90000"/>
          </a:bodyPr>
          <a:lstStyle/>
          <a:p>
            <a:pPr indent="0" defTabSz="898783">
              <a:defRPr sz="6318"/>
            </a:pPr>
            <a:r>
              <a:rPr dirty="0"/>
              <a:t>Application of LC-MS/MS: </a:t>
            </a:r>
          </a:p>
          <a:p>
            <a:pPr indent="0" defTabSz="898783">
              <a:defRPr sz="6318"/>
            </a:pPr>
            <a:r>
              <a:rPr dirty="0"/>
              <a:t>Measuring differential protein expression</a:t>
            </a:r>
            <a:r>
              <a:rPr lang="en-US" dirty="0"/>
              <a:t> (Unlabeled)</a:t>
            </a:r>
            <a:endParaRPr dirty="0"/>
          </a:p>
        </p:txBody>
      </p:sp>
      <p:pic>
        <p:nvPicPr>
          <p:cNvPr id="1932" name="Screen Shot 2022-11-03 at 1.03.37 PM.png" descr="Screen Shot 2022-11-03 at 1.03.37 PM.png"/>
          <p:cNvPicPr>
            <a:picLocks noChangeAspect="1"/>
          </p:cNvPicPr>
          <p:nvPr/>
        </p:nvPicPr>
        <p:blipFill rotWithShape="1">
          <a:blip r:embed="rId3"/>
          <a:srcRect l="1295" t="1035" r="15256"/>
          <a:stretch/>
        </p:blipFill>
        <p:spPr>
          <a:xfrm>
            <a:off x="333243" y="3918247"/>
            <a:ext cx="6585717" cy="7698578"/>
          </a:xfrm>
          <a:prstGeom prst="rect">
            <a:avLst/>
          </a:prstGeom>
          <a:ln w="12700">
            <a:miter lim="400000"/>
          </a:ln>
        </p:spPr>
      </p:pic>
      <p:pic>
        <p:nvPicPr>
          <p:cNvPr id="1933" name="Screen Shot 2022-11-03 at 1.04.52 PM.png" descr="Screen Shot 2022-11-03 at 1.04.52 PM.png"/>
          <p:cNvPicPr>
            <a:picLocks noChangeAspect="1"/>
          </p:cNvPicPr>
          <p:nvPr/>
        </p:nvPicPr>
        <p:blipFill rotWithShape="1">
          <a:blip r:embed="rId4"/>
          <a:srcRect r="10521"/>
          <a:stretch/>
        </p:blipFill>
        <p:spPr>
          <a:xfrm>
            <a:off x="7463345" y="3918247"/>
            <a:ext cx="6740336" cy="7641396"/>
          </a:xfrm>
          <a:prstGeom prst="rect">
            <a:avLst/>
          </a:prstGeom>
          <a:ln w="12700">
            <a:miter lim="400000"/>
          </a:ln>
        </p:spPr>
      </p:pic>
      <p:pic>
        <p:nvPicPr>
          <p:cNvPr id="2" name="Screen Shot 2022-11-03 at 1.03.37 PM.png" descr="Screen Shot 2022-11-03 at 1.03.37 PM.png">
            <a:extLst>
              <a:ext uri="{FF2B5EF4-FFF2-40B4-BE49-F238E27FC236}">
                <a16:creationId xmlns:a16="http://schemas.microsoft.com/office/drawing/2014/main" id="{CEFCFB67-86AB-44C9-8C5F-410D4F92C452}"/>
              </a:ext>
            </a:extLst>
          </p:cNvPr>
          <p:cNvPicPr>
            <a:picLocks noChangeAspect="1"/>
          </p:cNvPicPr>
          <p:nvPr/>
        </p:nvPicPr>
        <p:blipFill rotWithShape="1">
          <a:blip r:embed="rId3"/>
          <a:srcRect l="84719" t="41764" r="1" b="42171"/>
          <a:stretch/>
        </p:blipFill>
        <p:spPr>
          <a:xfrm>
            <a:off x="3313681" y="11616825"/>
            <a:ext cx="1205997" cy="1249681"/>
          </a:xfrm>
          <a:prstGeom prst="rect">
            <a:avLst/>
          </a:prstGeom>
          <a:ln w="12700">
            <a:miter lim="400000"/>
          </a:ln>
        </p:spPr>
      </p:pic>
      <p:pic>
        <p:nvPicPr>
          <p:cNvPr id="4" name="Screen Shot 2022-11-03 at 1.02.53 PM.png" descr="Screen Shot 2022-11-03 at 1.02.53 PM.png">
            <a:extLst>
              <a:ext uri="{FF2B5EF4-FFF2-40B4-BE49-F238E27FC236}">
                <a16:creationId xmlns:a16="http://schemas.microsoft.com/office/drawing/2014/main" id="{8E9232C8-1FD5-990E-3E9A-9D3DAF657FA4}"/>
              </a:ext>
            </a:extLst>
          </p:cNvPr>
          <p:cNvPicPr>
            <a:picLocks noChangeAspect="1"/>
          </p:cNvPicPr>
          <p:nvPr/>
        </p:nvPicPr>
        <p:blipFill>
          <a:blip r:embed="rId5"/>
          <a:srcRect l="2065"/>
          <a:stretch>
            <a:fillRect/>
          </a:stretch>
        </p:blipFill>
        <p:spPr>
          <a:xfrm>
            <a:off x="14540387" y="3262926"/>
            <a:ext cx="9510370" cy="9016067"/>
          </a:xfrm>
          <a:prstGeom prst="rect">
            <a:avLst/>
          </a:prstGeom>
          <a:ln w="12700">
            <a:miter lim="400000"/>
          </a:ln>
        </p:spPr>
      </p:pic>
      <p:pic>
        <p:nvPicPr>
          <p:cNvPr id="5" name="Screen Shot 2022-11-03 at 1.04.52 PM.png" descr="Screen Shot 2022-11-03 at 1.04.52 PM.png">
            <a:extLst>
              <a:ext uri="{FF2B5EF4-FFF2-40B4-BE49-F238E27FC236}">
                <a16:creationId xmlns:a16="http://schemas.microsoft.com/office/drawing/2014/main" id="{41DCE698-6B50-F7C3-1B93-85DBCC121D23}"/>
              </a:ext>
            </a:extLst>
          </p:cNvPr>
          <p:cNvPicPr>
            <a:picLocks noChangeAspect="1"/>
          </p:cNvPicPr>
          <p:nvPr/>
        </p:nvPicPr>
        <p:blipFill rotWithShape="1">
          <a:blip r:embed="rId4"/>
          <a:srcRect l="89479" t="12145" r="-606" b="76885"/>
          <a:stretch/>
        </p:blipFill>
        <p:spPr>
          <a:xfrm>
            <a:off x="9583373" y="11616825"/>
            <a:ext cx="1205997" cy="1205998"/>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Screen Shot 2021-10-26 at 10.16.08 AM.png" descr="Screen Shot 2021-10-26 at 10.16.08 AM.png"/>
          <p:cNvPicPr>
            <a:picLocks noChangeAspect="1"/>
          </p:cNvPicPr>
          <p:nvPr/>
        </p:nvPicPr>
        <p:blipFill>
          <a:blip r:embed="rId3"/>
          <a:srcRect t="2140"/>
          <a:stretch>
            <a:fillRect/>
          </a:stretch>
        </p:blipFill>
        <p:spPr>
          <a:xfrm>
            <a:off x="2846719" y="2685120"/>
            <a:ext cx="18690562" cy="4948342"/>
          </a:xfrm>
          <a:prstGeom prst="rect">
            <a:avLst/>
          </a:prstGeom>
          <a:ln w="12700">
            <a:miter lim="400000"/>
          </a:ln>
        </p:spPr>
      </p:pic>
      <p:pic>
        <p:nvPicPr>
          <p:cNvPr id="2056" name="Screen Shot 2021-10-26 at 10.16.47 AM.png" descr="Screen Shot 2021-10-26 at 10.16.47 AM.png"/>
          <p:cNvPicPr>
            <a:picLocks noChangeAspect="1"/>
          </p:cNvPicPr>
          <p:nvPr/>
        </p:nvPicPr>
        <p:blipFill>
          <a:blip r:embed="rId4"/>
          <a:srcRect l="1189" t="1952"/>
          <a:stretch>
            <a:fillRect/>
          </a:stretch>
        </p:blipFill>
        <p:spPr>
          <a:xfrm>
            <a:off x="5364522" y="8186279"/>
            <a:ext cx="13145569" cy="5113038"/>
          </a:xfrm>
          <a:prstGeom prst="rect">
            <a:avLst/>
          </a:prstGeom>
          <a:ln w="12700">
            <a:miter lim="400000"/>
          </a:ln>
        </p:spPr>
      </p:pic>
      <p:sp>
        <p:nvSpPr>
          <p:cNvPr id="2057" name="object 3"/>
          <p:cNvSpPr txBox="1">
            <a:spLocks noGrp="1"/>
          </p:cNvSpPr>
          <p:nvPr>
            <p:ph type="title"/>
          </p:nvPr>
        </p:nvSpPr>
        <p:spPr>
          <a:xfrm>
            <a:off x="1694688" y="416683"/>
            <a:ext cx="20994624" cy="2042524"/>
          </a:xfrm>
          <a:prstGeom prst="rect">
            <a:avLst/>
          </a:prstGeom>
        </p:spPr>
        <p:txBody>
          <a:bodyPr>
            <a:normAutofit fontScale="90000"/>
          </a:bodyPr>
          <a:lstStyle>
            <a:lvl1pPr indent="11712" defTabSz="843302">
              <a:defRPr sz="5928"/>
            </a:lvl1pPr>
          </a:lstStyle>
          <a:p>
            <a:pPr indent="0" defTabSz="898783">
              <a:defRPr sz="6318"/>
            </a:pPr>
            <a:r>
              <a:rPr lang="en-US" dirty="0"/>
              <a:t>Application of LC-MS/MS: </a:t>
            </a:r>
            <a:br>
              <a:rPr lang="en-US" dirty="0"/>
            </a:br>
            <a:r>
              <a:rPr lang="en-US" dirty="0"/>
              <a:t>Measuring differential protein expression (Labeled)</a:t>
            </a:r>
            <a:endParaRPr dirty="0"/>
          </a:p>
        </p:txBody>
      </p:sp>
      <p:grpSp>
        <p:nvGrpSpPr>
          <p:cNvPr id="5" name="Group 4">
            <a:extLst>
              <a:ext uri="{FF2B5EF4-FFF2-40B4-BE49-F238E27FC236}">
                <a16:creationId xmlns:a16="http://schemas.microsoft.com/office/drawing/2014/main" id="{3E477C79-B5C2-252C-E2CB-189344510863}"/>
              </a:ext>
            </a:extLst>
          </p:cNvPr>
          <p:cNvGrpSpPr/>
          <p:nvPr/>
        </p:nvGrpSpPr>
        <p:grpSpPr>
          <a:xfrm>
            <a:off x="8236109" y="7407549"/>
            <a:ext cx="11728291" cy="5338951"/>
            <a:chOff x="8236109" y="7407549"/>
            <a:chExt cx="11728291" cy="5338951"/>
          </a:xfrm>
        </p:grpSpPr>
        <p:sp>
          <p:nvSpPr>
            <p:cNvPr id="2" name="Rectangle 1">
              <a:extLst>
                <a:ext uri="{FF2B5EF4-FFF2-40B4-BE49-F238E27FC236}">
                  <a16:creationId xmlns:a16="http://schemas.microsoft.com/office/drawing/2014/main" id="{4B10CFE6-1408-619D-5B50-764EDEE3B6A9}"/>
                </a:ext>
              </a:extLst>
            </p:cNvPr>
            <p:cNvSpPr/>
            <p:nvPr/>
          </p:nvSpPr>
          <p:spPr>
            <a:xfrm>
              <a:off x="13373100" y="7633462"/>
              <a:ext cx="6591300" cy="5113038"/>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 name="Rectangle 2">
              <a:extLst>
                <a:ext uri="{FF2B5EF4-FFF2-40B4-BE49-F238E27FC236}">
                  <a16:creationId xmlns:a16="http://schemas.microsoft.com/office/drawing/2014/main" id="{410E15BB-9F6F-D543-31DC-314216E5BB3B}"/>
                </a:ext>
              </a:extLst>
            </p:cNvPr>
            <p:cNvSpPr/>
            <p:nvPr/>
          </p:nvSpPr>
          <p:spPr>
            <a:xfrm>
              <a:off x="10439400" y="7407549"/>
              <a:ext cx="2933700" cy="3908151"/>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850EEA9-F718-B4B6-4E87-8714ED154B2F}"/>
                </a:ext>
              </a:extLst>
            </p:cNvPr>
            <p:cNvSpPr/>
            <p:nvPr/>
          </p:nvSpPr>
          <p:spPr>
            <a:xfrm>
              <a:off x="8236109" y="7859375"/>
              <a:ext cx="2774792" cy="1986788"/>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grpSp>
    </p:spTree>
    <p:extLst>
      <p:ext uri="{BB962C8B-B14F-4D97-AF65-F5344CB8AC3E}">
        <p14:creationId xmlns:p14="http://schemas.microsoft.com/office/powerpoint/2010/main" val="9235434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object 3"/>
          <p:cNvSpPr txBox="1">
            <a:spLocks noGrp="1"/>
          </p:cNvSpPr>
          <p:nvPr>
            <p:ph type="title"/>
          </p:nvPr>
        </p:nvSpPr>
        <p:spPr>
          <a:xfrm>
            <a:off x="1694688" y="1307062"/>
            <a:ext cx="20994624" cy="1152145"/>
          </a:xfrm>
          <a:prstGeom prst="rect">
            <a:avLst/>
          </a:prstGeom>
        </p:spPr>
        <p:txBody>
          <a:bodyPr>
            <a:normAutofit fontScale="90000"/>
          </a:bodyPr>
          <a:lstStyle>
            <a:lvl1pPr indent="11712" defTabSz="843302">
              <a:defRPr sz="5928"/>
            </a:lvl1pPr>
          </a:lstStyle>
          <a:p>
            <a:r>
              <a:t>Example Application of LC-MS/MS: Tandem Mass Tags (TMT)</a:t>
            </a:r>
          </a:p>
        </p:txBody>
      </p:sp>
      <p:grpSp>
        <p:nvGrpSpPr>
          <p:cNvPr id="12" name="Group 11">
            <a:extLst>
              <a:ext uri="{FF2B5EF4-FFF2-40B4-BE49-F238E27FC236}">
                <a16:creationId xmlns:a16="http://schemas.microsoft.com/office/drawing/2014/main" id="{32D411B2-507D-2B99-A01D-D6576A63C6DF}"/>
              </a:ext>
            </a:extLst>
          </p:cNvPr>
          <p:cNvGrpSpPr/>
          <p:nvPr/>
        </p:nvGrpSpPr>
        <p:grpSpPr>
          <a:xfrm>
            <a:off x="4197320" y="3729669"/>
            <a:ext cx="15989359" cy="8044661"/>
            <a:chOff x="4663440" y="4831080"/>
            <a:chExt cx="11904217" cy="5989320"/>
          </a:xfrm>
        </p:grpSpPr>
        <p:pic>
          <p:nvPicPr>
            <p:cNvPr id="9" name="Picture 8">
              <a:extLst>
                <a:ext uri="{FF2B5EF4-FFF2-40B4-BE49-F238E27FC236}">
                  <a16:creationId xmlns:a16="http://schemas.microsoft.com/office/drawing/2014/main" id="{4A81658C-CE81-ED15-E5C2-A7EA84A091BD}"/>
                </a:ext>
              </a:extLst>
            </p:cNvPr>
            <p:cNvPicPr>
              <a:picLocks noChangeAspect="1"/>
            </p:cNvPicPr>
            <p:nvPr/>
          </p:nvPicPr>
          <p:blipFill rotWithShape="1">
            <a:blip r:embed="rId3"/>
            <a:srcRect l="2654" t="263"/>
            <a:stretch/>
          </p:blipFill>
          <p:spPr>
            <a:xfrm>
              <a:off x="4663440" y="4831080"/>
              <a:ext cx="5351017" cy="5989320"/>
            </a:xfrm>
            <a:prstGeom prst="rect">
              <a:avLst/>
            </a:prstGeom>
          </p:spPr>
        </p:pic>
        <p:pic>
          <p:nvPicPr>
            <p:cNvPr id="11" name="Picture 10">
              <a:extLst>
                <a:ext uri="{FF2B5EF4-FFF2-40B4-BE49-F238E27FC236}">
                  <a16:creationId xmlns:a16="http://schemas.microsoft.com/office/drawing/2014/main" id="{8C148C6F-0BB7-F783-B8A8-C71049A139C6}"/>
                </a:ext>
              </a:extLst>
            </p:cNvPr>
            <p:cNvPicPr>
              <a:picLocks noChangeAspect="1"/>
            </p:cNvPicPr>
            <p:nvPr/>
          </p:nvPicPr>
          <p:blipFill rotWithShape="1">
            <a:blip r:embed="rId4"/>
            <a:srcRect l="6631" t="5958"/>
            <a:stretch/>
          </p:blipFill>
          <p:spPr>
            <a:xfrm>
              <a:off x="11216640" y="5105862"/>
              <a:ext cx="5351017" cy="5714537"/>
            </a:xfrm>
            <a:prstGeom prst="rect">
              <a:avLst/>
            </a:prstGeom>
          </p:spPr>
        </p:pic>
      </p:grpSp>
      <p:sp>
        <p:nvSpPr>
          <p:cNvPr id="13" name="TextBox 12">
            <a:extLst>
              <a:ext uri="{FF2B5EF4-FFF2-40B4-BE49-F238E27FC236}">
                <a16:creationId xmlns:a16="http://schemas.microsoft.com/office/drawing/2014/main" id="{651FD542-53B2-B918-9DAA-331B6D339286}"/>
              </a:ext>
            </a:extLst>
          </p:cNvPr>
          <p:cNvSpPr txBox="1"/>
          <p:nvPr/>
        </p:nvSpPr>
        <p:spPr>
          <a:xfrm>
            <a:off x="19370040" y="13044792"/>
            <a:ext cx="7437120" cy="6712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2399526" indent="15411" algn="l" defTabSz="1109609" rtl="0" fontAlgn="auto" latinLnBrk="0" hangingPunct="0">
              <a:lnSpc>
                <a:spcPct val="107200"/>
              </a:lnSpc>
              <a:spcBef>
                <a:spcPts val="0"/>
              </a:spcBef>
              <a:spcAft>
                <a:spcPts val="0"/>
              </a:spcAft>
              <a:buClrTx/>
              <a:buSzTx/>
              <a:buFontTx/>
              <a:buNone/>
              <a:tabLst/>
            </a:pPr>
            <a:r>
              <a:rPr kumimoji="0" lang="en-US" sz="3200" b="0" i="0" u="none" strike="noStrike" cap="none" spc="-105" normalizeH="0" baseline="0" dirty="0" err="1">
                <a:ln>
                  <a:noFill/>
                </a:ln>
                <a:solidFill>
                  <a:srgbClr val="000000"/>
                </a:solidFill>
                <a:effectLst/>
                <a:uFillTx/>
                <a:latin typeface="+mj-lt"/>
                <a:ea typeface="+mj-ea"/>
                <a:cs typeface="+mj-cs"/>
                <a:sym typeface="Arial"/>
              </a:rPr>
              <a:t>Korcari</a:t>
            </a:r>
            <a:r>
              <a:rPr kumimoji="0" lang="en-US" sz="3200" b="0" i="0" u="none" strike="noStrike" cap="none" spc="-105" normalizeH="0" baseline="0" dirty="0">
                <a:ln>
                  <a:noFill/>
                </a:ln>
                <a:solidFill>
                  <a:srgbClr val="000000"/>
                </a:solidFill>
                <a:effectLst/>
                <a:uFillTx/>
                <a:latin typeface="+mj-lt"/>
                <a:ea typeface="+mj-ea"/>
                <a:cs typeface="+mj-cs"/>
                <a:sym typeface="Arial"/>
              </a:rPr>
              <a:t> </a:t>
            </a:r>
            <a:r>
              <a:rPr kumimoji="0" lang="en-US" sz="3200" b="0" i="1" u="none" strike="noStrike" cap="none" spc="-105" normalizeH="0" baseline="0" dirty="0">
                <a:ln>
                  <a:noFill/>
                </a:ln>
                <a:solidFill>
                  <a:srgbClr val="000000"/>
                </a:solidFill>
                <a:effectLst/>
                <a:uFillTx/>
                <a:latin typeface="+mj-lt"/>
                <a:ea typeface="+mj-ea"/>
                <a:cs typeface="+mj-cs"/>
                <a:sym typeface="Arial"/>
              </a:rPr>
              <a:t>et al. </a:t>
            </a:r>
            <a:r>
              <a:rPr kumimoji="0" lang="en-US" sz="3200" b="0" i="0" u="none" strike="noStrike" cap="none" spc="-105" normalizeH="0" baseline="0" dirty="0" err="1">
                <a:ln>
                  <a:noFill/>
                </a:ln>
                <a:solidFill>
                  <a:srgbClr val="000000"/>
                </a:solidFill>
                <a:effectLst/>
                <a:uFillTx/>
                <a:latin typeface="+mj-lt"/>
                <a:ea typeface="+mj-ea"/>
                <a:cs typeface="+mj-cs"/>
                <a:sym typeface="Arial"/>
              </a:rPr>
              <a:t>BioRxiv</a:t>
            </a:r>
            <a:r>
              <a:rPr kumimoji="0" lang="en-US" sz="3200" b="0" i="0" u="none" strike="noStrike" cap="none" spc="-105" normalizeH="0" baseline="0" dirty="0">
                <a:ln>
                  <a:noFill/>
                </a:ln>
                <a:solidFill>
                  <a:srgbClr val="000000"/>
                </a:solidFill>
                <a:effectLst/>
                <a:uFillTx/>
                <a:latin typeface="+mj-lt"/>
                <a:ea typeface="+mj-ea"/>
                <a:cs typeface="+mj-cs"/>
                <a:sym typeface="Arial"/>
              </a:rPr>
              <a:t>, 2022</a:t>
            </a:r>
          </a:p>
        </p:txBody>
      </p:sp>
    </p:spTree>
    <p:extLst>
      <p:ext uri="{BB962C8B-B14F-4D97-AF65-F5344CB8AC3E}">
        <p14:creationId xmlns:p14="http://schemas.microsoft.com/office/powerpoint/2010/main" val="409157412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D614-E58E-B30E-C69B-DDEA6046FBB7}"/>
              </a:ext>
            </a:extLst>
          </p:cNvPr>
          <p:cNvSpPr>
            <a:spLocks noGrp="1"/>
          </p:cNvSpPr>
          <p:nvPr>
            <p:ph type="title"/>
          </p:nvPr>
        </p:nvSpPr>
        <p:spPr/>
        <p:txBody>
          <a:bodyPr>
            <a:normAutofit fontScale="90000"/>
          </a:bodyPr>
          <a:lstStyle/>
          <a:p>
            <a:r>
              <a:rPr lang="en-US" dirty="0"/>
              <a:t>Applications of LC-MS/MS: IP-MS</a:t>
            </a:r>
          </a:p>
        </p:txBody>
      </p:sp>
      <p:sp>
        <p:nvSpPr>
          <p:cNvPr id="3" name="TextBox 2">
            <a:extLst>
              <a:ext uri="{FF2B5EF4-FFF2-40B4-BE49-F238E27FC236}">
                <a16:creationId xmlns:a16="http://schemas.microsoft.com/office/drawing/2014/main" id="{87A57FAA-041A-DC71-7073-F571ABACC896}"/>
              </a:ext>
            </a:extLst>
          </p:cNvPr>
          <p:cNvSpPr txBox="1"/>
          <p:nvPr/>
        </p:nvSpPr>
        <p:spPr>
          <a:xfrm>
            <a:off x="1249679" y="3052588"/>
            <a:ext cx="21945599" cy="5809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marR="2399526" indent="-685800" algn="l" defTabSz="1109609" rtl="0" fontAlgn="auto" latinLnBrk="0" hangingPunct="0">
              <a:lnSpc>
                <a:spcPct val="107200"/>
              </a:lnSpc>
              <a:spcBef>
                <a:spcPts val="0"/>
              </a:spcBef>
              <a:spcAft>
                <a:spcPts val="0"/>
              </a:spcAft>
              <a:buClrTx/>
              <a:buSzTx/>
              <a:buFont typeface="Arial" panose="020B0604020202020204" pitchFamily="34" charset="0"/>
              <a:buChar char="•"/>
              <a:tabLst/>
            </a:pPr>
            <a:r>
              <a:rPr lang="en-US" dirty="0"/>
              <a:t>Identify unknown proteins that interact with your protein of interest</a:t>
            </a:r>
            <a:endParaRPr kumimoji="0" lang="en-US" sz="4800" b="0" i="0" u="none" strike="noStrike" cap="none" spc="-105" normalizeH="0" baseline="0" dirty="0">
              <a:ln>
                <a:noFill/>
              </a:ln>
              <a:solidFill>
                <a:srgbClr val="000000"/>
              </a:solidFill>
              <a:effectLst/>
              <a:uFillTx/>
              <a:latin typeface="+mj-lt"/>
              <a:ea typeface="+mj-ea"/>
              <a:cs typeface="+mj-cs"/>
              <a:sym typeface="Arial"/>
            </a:endParaRPr>
          </a:p>
          <a:p>
            <a:pPr marL="685800" marR="2399526" indent="-685800" algn="l" defTabSz="1109609" rtl="0" fontAlgn="auto" latinLnBrk="0" hangingPunct="0">
              <a:lnSpc>
                <a:spcPct val="107200"/>
              </a:lnSpc>
              <a:spcBef>
                <a:spcPts val="3000"/>
              </a:spcBef>
              <a:spcAft>
                <a:spcPts val="0"/>
              </a:spcAft>
              <a:buClrTx/>
              <a:buSzTx/>
              <a:buFont typeface="Arial" panose="020B0604020202020204" pitchFamily="34" charset="0"/>
              <a:buChar char="•"/>
              <a:tabLst/>
            </a:pPr>
            <a:r>
              <a:rPr lang="en-US" dirty="0"/>
              <a:t>Two common types of workflows:</a:t>
            </a:r>
          </a:p>
          <a:p>
            <a:pPr marL="1737360" marR="2399526" indent="-685800" algn="l" defTabSz="1109609" rtl="0" fontAlgn="auto" latinLnBrk="0" hangingPunct="0">
              <a:lnSpc>
                <a:spcPct val="107200"/>
              </a:lnSpc>
              <a:spcBef>
                <a:spcPts val="1800"/>
              </a:spcBef>
              <a:spcAft>
                <a:spcPts val="0"/>
              </a:spcAft>
              <a:buClrTx/>
              <a:buSzTx/>
              <a:buFont typeface="Arial" panose="020B0604020202020204" pitchFamily="34" charset="0"/>
              <a:buChar char="•"/>
              <a:tabLst/>
            </a:pPr>
            <a:r>
              <a:rPr lang="en-US" dirty="0"/>
              <a:t>You give us beads and we can elute straight off beads </a:t>
            </a:r>
          </a:p>
          <a:p>
            <a:pPr marL="1737360" marR="2399526" indent="-685800" algn="l" defTabSz="1109609" rtl="0" fontAlgn="auto" latinLnBrk="0" hangingPunct="0">
              <a:lnSpc>
                <a:spcPct val="107200"/>
              </a:lnSpc>
              <a:spcBef>
                <a:spcPts val="600"/>
              </a:spcBef>
              <a:spcAft>
                <a:spcPts val="0"/>
              </a:spcAft>
              <a:buClrTx/>
              <a:buSzTx/>
              <a:buFont typeface="Arial" panose="020B0604020202020204" pitchFamily="34" charset="0"/>
              <a:buChar char="•"/>
              <a:tabLst/>
            </a:pPr>
            <a:r>
              <a:rPr lang="en-US" dirty="0"/>
              <a:t>Researcher runs the IP on a gel and after staining, finds interesting band</a:t>
            </a:r>
          </a:p>
          <a:p>
            <a:pPr marL="3474720" lvl="2" indent="-685800">
              <a:spcBef>
                <a:spcPts val="600"/>
              </a:spcBef>
              <a:buFont typeface="Arial" panose="020B0604020202020204" pitchFamily="34" charset="0"/>
              <a:buChar char="•"/>
            </a:pPr>
            <a:r>
              <a:rPr lang="en-US" dirty="0"/>
              <a:t>We can cut out specifically that band to ID the protein</a:t>
            </a:r>
          </a:p>
        </p:txBody>
      </p:sp>
      <p:sp>
        <p:nvSpPr>
          <p:cNvPr id="8" name="object 8">
            <a:extLst>
              <a:ext uri="{FF2B5EF4-FFF2-40B4-BE49-F238E27FC236}">
                <a16:creationId xmlns:a16="http://schemas.microsoft.com/office/drawing/2014/main" id="{D5374721-C1B8-B1F7-C118-7EA4252D0458}"/>
              </a:ext>
            </a:extLst>
          </p:cNvPr>
          <p:cNvSpPr/>
          <p:nvPr/>
        </p:nvSpPr>
        <p:spPr>
          <a:xfrm>
            <a:off x="21583223" y="9962817"/>
            <a:ext cx="855842" cy="427339"/>
          </a:xfrm>
          <a:custGeom>
            <a:avLst/>
            <a:gdLst/>
            <a:ahLst/>
            <a:cxnLst>
              <a:cxn ang="0">
                <a:pos x="wd2" y="hd2"/>
              </a:cxn>
              <a:cxn ang="5400000">
                <a:pos x="wd2" y="hd2"/>
              </a:cxn>
              <a:cxn ang="10800000">
                <a:pos x="wd2" y="hd2"/>
              </a:cxn>
              <a:cxn ang="16200000">
                <a:pos x="wd2" y="hd2"/>
              </a:cxn>
            </a:cxnLst>
            <a:rect l="0" t="0" r="r" b="b"/>
            <a:pathLst>
              <a:path w="21600" h="21600" extrusionOk="0">
                <a:moveTo>
                  <a:pt x="21600" y="5692"/>
                </a:moveTo>
                <a:lnTo>
                  <a:pt x="21392" y="3550"/>
                </a:lnTo>
                <a:lnTo>
                  <a:pt x="20768" y="1667"/>
                </a:lnTo>
                <a:lnTo>
                  <a:pt x="19827" y="417"/>
                </a:lnTo>
                <a:lnTo>
                  <a:pt x="18758" y="0"/>
                </a:lnTo>
                <a:lnTo>
                  <a:pt x="17688" y="417"/>
                </a:lnTo>
                <a:lnTo>
                  <a:pt x="16748" y="1667"/>
                </a:lnTo>
                <a:lnTo>
                  <a:pt x="16124" y="3550"/>
                </a:lnTo>
                <a:lnTo>
                  <a:pt x="15982" y="5010"/>
                </a:lnTo>
                <a:lnTo>
                  <a:pt x="15116" y="6162"/>
                </a:lnTo>
                <a:lnTo>
                  <a:pt x="14491" y="8045"/>
                </a:lnTo>
                <a:lnTo>
                  <a:pt x="14395" y="9040"/>
                </a:lnTo>
                <a:lnTo>
                  <a:pt x="14269" y="8991"/>
                </a:lnTo>
                <a:lnTo>
                  <a:pt x="13199" y="9407"/>
                </a:lnTo>
                <a:lnTo>
                  <a:pt x="12259" y="10657"/>
                </a:lnTo>
                <a:lnTo>
                  <a:pt x="12208" y="10812"/>
                </a:lnTo>
                <a:lnTo>
                  <a:pt x="12074" y="10633"/>
                </a:lnTo>
                <a:lnTo>
                  <a:pt x="11004" y="10216"/>
                </a:lnTo>
                <a:lnTo>
                  <a:pt x="9935" y="10633"/>
                </a:lnTo>
                <a:lnTo>
                  <a:pt x="9679" y="10974"/>
                </a:lnTo>
                <a:lnTo>
                  <a:pt x="8809" y="9816"/>
                </a:lnTo>
                <a:lnTo>
                  <a:pt x="7739" y="9399"/>
                </a:lnTo>
                <a:lnTo>
                  <a:pt x="7520" y="9485"/>
                </a:lnTo>
                <a:lnTo>
                  <a:pt x="7096" y="8206"/>
                </a:lnTo>
                <a:lnTo>
                  <a:pt x="6156" y="6955"/>
                </a:lnTo>
                <a:lnTo>
                  <a:pt x="5587" y="6734"/>
                </a:lnTo>
                <a:lnTo>
                  <a:pt x="5476" y="5593"/>
                </a:lnTo>
                <a:lnTo>
                  <a:pt x="4852" y="3711"/>
                </a:lnTo>
                <a:lnTo>
                  <a:pt x="3912" y="2460"/>
                </a:lnTo>
                <a:lnTo>
                  <a:pt x="2842" y="2043"/>
                </a:lnTo>
                <a:lnTo>
                  <a:pt x="1773" y="2460"/>
                </a:lnTo>
                <a:lnTo>
                  <a:pt x="833" y="3711"/>
                </a:lnTo>
                <a:lnTo>
                  <a:pt x="208" y="5593"/>
                </a:lnTo>
                <a:lnTo>
                  <a:pt x="0" y="7735"/>
                </a:lnTo>
                <a:lnTo>
                  <a:pt x="208" y="9877"/>
                </a:lnTo>
                <a:lnTo>
                  <a:pt x="833" y="11760"/>
                </a:lnTo>
                <a:lnTo>
                  <a:pt x="1773" y="13011"/>
                </a:lnTo>
                <a:lnTo>
                  <a:pt x="2342" y="13233"/>
                </a:lnTo>
                <a:lnTo>
                  <a:pt x="2453" y="14372"/>
                </a:lnTo>
                <a:lnTo>
                  <a:pt x="3077" y="16255"/>
                </a:lnTo>
                <a:lnTo>
                  <a:pt x="4017" y="17506"/>
                </a:lnTo>
                <a:lnTo>
                  <a:pt x="5087" y="17922"/>
                </a:lnTo>
                <a:lnTo>
                  <a:pt x="5306" y="17837"/>
                </a:lnTo>
                <a:lnTo>
                  <a:pt x="5730" y="19116"/>
                </a:lnTo>
                <a:lnTo>
                  <a:pt x="6670" y="20366"/>
                </a:lnTo>
                <a:lnTo>
                  <a:pt x="7739" y="20783"/>
                </a:lnTo>
                <a:lnTo>
                  <a:pt x="8809" y="20366"/>
                </a:lnTo>
                <a:lnTo>
                  <a:pt x="9064" y="20027"/>
                </a:lnTo>
                <a:lnTo>
                  <a:pt x="9935" y="21183"/>
                </a:lnTo>
                <a:lnTo>
                  <a:pt x="11004" y="21600"/>
                </a:lnTo>
                <a:lnTo>
                  <a:pt x="12074" y="21183"/>
                </a:lnTo>
                <a:lnTo>
                  <a:pt x="13014" y="19933"/>
                </a:lnTo>
                <a:lnTo>
                  <a:pt x="13065" y="19779"/>
                </a:lnTo>
                <a:lnTo>
                  <a:pt x="13199" y="19957"/>
                </a:lnTo>
                <a:lnTo>
                  <a:pt x="14269" y="20374"/>
                </a:lnTo>
                <a:lnTo>
                  <a:pt x="15338" y="19957"/>
                </a:lnTo>
                <a:lnTo>
                  <a:pt x="16279" y="18707"/>
                </a:lnTo>
                <a:lnTo>
                  <a:pt x="16903" y="16824"/>
                </a:lnTo>
                <a:lnTo>
                  <a:pt x="17000" y="15830"/>
                </a:lnTo>
                <a:lnTo>
                  <a:pt x="17126" y="15879"/>
                </a:lnTo>
                <a:lnTo>
                  <a:pt x="18195" y="15462"/>
                </a:lnTo>
                <a:lnTo>
                  <a:pt x="19135" y="14212"/>
                </a:lnTo>
                <a:lnTo>
                  <a:pt x="19760" y="12329"/>
                </a:lnTo>
                <a:lnTo>
                  <a:pt x="19901" y="10869"/>
                </a:lnTo>
                <a:lnTo>
                  <a:pt x="20768" y="9717"/>
                </a:lnTo>
                <a:lnTo>
                  <a:pt x="21392" y="7834"/>
                </a:lnTo>
                <a:lnTo>
                  <a:pt x="21600" y="5692"/>
                </a:lnTo>
                <a:close/>
              </a:path>
            </a:pathLst>
          </a:custGeom>
          <a:solidFill>
            <a:srgbClr val="FFFFFF"/>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grpSp>
        <p:nvGrpSpPr>
          <p:cNvPr id="11" name="Group 10">
            <a:extLst>
              <a:ext uri="{FF2B5EF4-FFF2-40B4-BE49-F238E27FC236}">
                <a16:creationId xmlns:a16="http://schemas.microsoft.com/office/drawing/2014/main" id="{3C1153FE-D623-C143-4E2F-7BE36806B113}"/>
              </a:ext>
            </a:extLst>
          </p:cNvPr>
          <p:cNvGrpSpPr/>
          <p:nvPr/>
        </p:nvGrpSpPr>
        <p:grpSpPr>
          <a:xfrm>
            <a:off x="12222479" y="8833935"/>
            <a:ext cx="11919346" cy="4882065"/>
            <a:chOff x="11278840" y="6547935"/>
            <a:chExt cx="11919346" cy="4882065"/>
          </a:xfrm>
        </p:grpSpPr>
        <p:pic>
          <p:nvPicPr>
            <p:cNvPr id="5" name="object 5" descr="object 5">
              <a:extLst>
                <a:ext uri="{FF2B5EF4-FFF2-40B4-BE49-F238E27FC236}">
                  <a16:creationId xmlns:a16="http://schemas.microsoft.com/office/drawing/2014/main" id="{395BD7E6-6F03-1B7A-6406-509E44D5AF59}"/>
                </a:ext>
              </a:extLst>
            </p:cNvPr>
            <p:cNvPicPr>
              <a:picLocks noChangeAspect="1"/>
            </p:cNvPicPr>
            <p:nvPr/>
          </p:nvPicPr>
          <p:blipFill rotWithShape="1">
            <a:blip r:embed="rId3"/>
            <a:srcRect b="31024"/>
            <a:stretch/>
          </p:blipFill>
          <p:spPr>
            <a:xfrm>
              <a:off x="11278840" y="6547935"/>
              <a:ext cx="9247571" cy="4589462"/>
            </a:xfrm>
            <a:prstGeom prst="rect">
              <a:avLst/>
            </a:prstGeom>
            <a:ln w="12700" cap="flat">
              <a:noFill/>
              <a:miter lim="400000"/>
            </a:ln>
            <a:effectLst/>
          </p:spPr>
        </p:pic>
        <p:pic>
          <p:nvPicPr>
            <p:cNvPr id="7" name="object 7" descr="object 7">
              <a:extLst>
                <a:ext uri="{FF2B5EF4-FFF2-40B4-BE49-F238E27FC236}">
                  <a16:creationId xmlns:a16="http://schemas.microsoft.com/office/drawing/2014/main" id="{D7861BC6-BB63-598E-2035-975946A8D128}"/>
                </a:ext>
              </a:extLst>
            </p:cNvPr>
            <p:cNvPicPr>
              <a:picLocks noChangeAspect="1"/>
            </p:cNvPicPr>
            <p:nvPr/>
          </p:nvPicPr>
          <p:blipFill>
            <a:blip r:embed="rId4"/>
            <a:stretch>
              <a:fillRect/>
            </a:stretch>
          </p:blipFill>
          <p:spPr>
            <a:xfrm>
              <a:off x="20940593" y="7942698"/>
              <a:ext cx="2257593" cy="2386338"/>
            </a:xfrm>
            <a:prstGeom prst="rect">
              <a:avLst/>
            </a:prstGeom>
            <a:ln w="12700" cap="flat">
              <a:noFill/>
              <a:miter lim="400000"/>
            </a:ln>
            <a:effectLst/>
          </p:spPr>
        </p:pic>
        <p:sp>
          <p:nvSpPr>
            <p:cNvPr id="10" name="Rectangle 9">
              <a:extLst>
                <a:ext uri="{FF2B5EF4-FFF2-40B4-BE49-F238E27FC236}">
                  <a16:creationId xmlns:a16="http://schemas.microsoft.com/office/drawing/2014/main" id="{AE3ED550-4D48-82FC-7394-D2AF3F732667}"/>
                </a:ext>
              </a:extLst>
            </p:cNvPr>
            <p:cNvSpPr/>
            <p:nvPr/>
          </p:nvSpPr>
          <p:spPr>
            <a:xfrm>
              <a:off x="20238720" y="10759440"/>
              <a:ext cx="518160" cy="670560"/>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grpSp>
    </p:spTree>
    <p:extLst>
      <p:ext uri="{BB962C8B-B14F-4D97-AF65-F5344CB8AC3E}">
        <p14:creationId xmlns:p14="http://schemas.microsoft.com/office/powerpoint/2010/main" val="41102660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Application of LC-MS/MS:…"/>
          <p:cNvSpPr txBox="1">
            <a:spLocks noGrp="1"/>
          </p:cNvSpPr>
          <p:nvPr>
            <p:ph type="title"/>
          </p:nvPr>
        </p:nvSpPr>
        <p:spPr>
          <a:xfrm>
            <a:off x="3142735" y="334715"/>
            <a:ext cx="18026395" cy="1956540"/>
          </a:xfrm>
          <a:prstGeom prst="rect">
            <a:avLst/>
          </a:prstGeom>
        </p:spPr>
        <p:txBody>
          <a:bodyPr>
            <a:normAutofit fontScale="90000"/>
          </a:bodyPr>
          <a:lstStyle/>
          <a:p>
            <a:pPr indent="0" defTabSz="898783">
              <a:defRPr sz="6318"/>
            </a:pPr>
            <a:r>
              <a:t>Application of LC-MS/MS: </a:t>
            </a:r>
          </a:p>
          <a:p>
            <a:pPr indent="0" defTabSz="898783">
              <a:defRPr sz="6318"/>
            </a:pPr>
            <a:r>
              <a:t>Identification of Interacting Proteins (IP-MS)</a:t>
            </a:r>
          </a:p>
        </p:txBody>
      </p:sp>
      <p:pic>
        <p:nvPicPr>
          <p:cNvPr id="1953" name="Screen Shot 2022-03-18 at 3.03.34 PM.png" descr="Screen Shot 2022-03-18 at 3.03.34 PM.png"/>
          <p:cNvPicPr>
            <a:picLocks noChangeAspect="1"/>
          </p:cNvPicPr>
          <p:nvPr/>
        </p:nvPicPr>
        <p:blipFill>
          <a:blip r:embed="rId3"/>
          <a:stretch>
            <a:fillRect/>
          </a:stretch>
        </p:blipFill>
        <p:spPr>
          <a:xfrm>
            <a:off x="3266477" y="3384097"/>
            <a:ext cx="17851046" cy="8757960"/>
          </a:xfrm>
          <a:prstGeom prst="rect">
            <a:avLst/>
          </a:prstGeom>
          <a:ln w="12700">
            <a:miter lim="400000"/>
          </a:ln>
        </p:spPr>
      </p:pic>
      <p:sp>
        <p:nvSpPr>
          <p:cNvPr id="1954" name="Lentini et al., Nat. Comm., 2020"/>
          <p:cNvSpPr txBox="1"/>
          <p:nvPr/>
        </p:nvSpPr>
        <p:spPr>
          <a:xfrm>
            <a:off x="18381510" y="12996202"/>
            <a:ext cx="5892724" cy="626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algn="ctr" defTabSz="821531">
              <a:lnSpc>
                <a:spcPct val="100000"/>
              </a:lnSpc>
              <a:defRPr sz="3200" i="1" spc="0">
                <a:latin typeface="Helvetica Neue"/>
                <a:ea typeface="Helvetica Neue"/>
                <a:cs typeface="Helvetica Neue"/>
                <a:sym typeface="Helvetica Neue"/>
              </a:defRPr>
            </a:lvl1pPr>
          </a:lstStyle>
          <a:p>
            <a:r>
              <a:t>Lentini et al., Nat. Comm., 2020</a:t>
            </a:r>
          </a:p>
        </p:txBody>
      </p:sp>
      <p:sp>
        <p:nvSpPr>
          <p:cNvPr id="1955" name="Rectangle"/>
          <p:cNvSpPr/>
          <p:nvPr/>
        </p:nvSpPr>
        <p:spPr>
          <a:xfrm>
            <a:off x="8863896" y="3910181"/>
            <a:ext cx="1674069" cy="8084875"/>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1956" name="Rectangle"/>
          <p:cNvSpPr/>
          <p:nvPr/>
        </p:nvSpPr>
        <p:spPr>
          <a:xfrm>
            <a:off x="11023900" y="7597930"/>
            <a:ext cx="11123734" cy="1294087"/>
          </a:xfrm>
          <a:prstGeom prst="rect">
            <a:avLst/>
          </a:prstGeom>
          <a:solidFill>
            <a:srgbClr val="FFFFFF"/>
          </a:solidFill>
          <a:ln w="12700">
            <a:miter lim="400000"/>
          </a:ln>
        </p:spPr>
        <p:txBody>
          <a:bodyPr lIns="71437" tIns="71437" rIns="71437" bIns="71437" anchor="ct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2" name="Rectangle 1">
            <a:extLst>
              <a:ext uri="{FF2B5EF4-FFF2-40B4-BE49-F238E27FC236}">
                <a16:creationId xmlns:a16="http://schemas.microsoft.com/office/drawing/2014/main" id="{8FF910F2-2062-4AD2-AFBF-75E68DEED207}"/>
              </a:ext>
            </a:extLst>
          </p:cNvPr>
          <p:cNvSpPr/>
          <p:nvPr/>
        </p:nvSpPr>
        <p:spPr>
          <a:xfrm>
            <a:off x="10206681" y="3385751"/>
            <a:ext cx="10962449" cy="46461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Rectangle 8">
            <a:extLst>
              <a:ext uri="{FF2B5EF4-FFF2-40B4-BE49-F238E27FC236}">
                <a16:creationId xmlns:a16="http://schemas.microsoft.com/office/drawing/2014/main" id="{C2E0A748-0117-45B1-8651-69E02077EFB5}"/>
              </a:ext>
            </a:extLst>
          </p:cNvPr>
          <p:cNvSpPr/>
          <p:nvPr/>
        </p:nvSpPr>
        <p:spPr>
          <a:xfrm>
            <a:off x="10155074" y="7477579"/>
            <a:ext cx="10962449" cy="46461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0" name="Screen Shot 2021-10-26 at 12.51.00 PM.png" descr="Screen Shot 2021-10-26 at 12.51.00 PM.png"/>
          <p:cNvPicPr>
            <a:picLocks noChangeAspect="1"/>
          </p:cNvPicPr>
          <p:nvPr/>
        </p:nvPicPr>
        <p:blipFill>
          <a:blip r:embed="rId3"/>
          <a:stretch>
            <a:fillRect/>
          </a:stretch>
        </p:blipFill>
        <p:spPr>
          <a:xfrm>
            <a:off x="1454043" y="3509360"/>
            <a:ext cx="21475914" cy="8669179"/>
          </a:xfrm>
          <a:prstGeom prst="rect">
            <a:avLst/>
          </a:prstGeom>
          <a:ln w="12700">
            <a:miter lim="400000"/>
          </a:ln>
        </p:spPr>
      </p:pic>
      <p:sp>
        <p:nvSpPr>
          <p:cNvPr id="1961" name="Sears et al. Methods Mol Biol 2020 doi: 10.1007/978-1-4939-9546-2_15"/>
          <p:cNvSpPr txBox="1"/>
          <p:nvPr/>
        </p:nvSpPr>
        <p:spPr>
          <a:xfrm>
            <a:off x="17507101" y="13030947"/>
            <a:ext cx="6822959" cy="5948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5451" tIns="55451" rIns="55451" bIns="55451">
            <a:spAutoFit/>
          </a:bodyPr>
          <a:lstStyle/>
          <a:p>
            <a:pPr marR="0" indent="0" algn="ctr" defTabSz="821531">
              <a:lnSpc>
                <a:spcPct val="100000"/>
              </a:lnSpc>
              <a:defRPr sz="3200" i="1" spc="0">
                <a:latin typeface="Helvetica Neue"/>
                <a:ea typeface="Helvetica Neue"/>
                <a:cs typeface="Helvetica Neue"/>
                <a:sym typeface="Helvetica Neue"/>
              </a:defRPr>
            </a:pPr>
            <a:r>
              <a:t>Sears </a:t>
            </a:r>
            <a:r>
              <a:rPr>
                <a:latin typeface="+mj-lt"/>
                <a:ea typeface="+mj-ea"/>
                <a:cs typeface="+mj-cs"/>
                <a:sym typeface="Arial"/>
              </a:rPr>
              <a:t>et al., </a:t>
            </a:r>
            <a:r>
              <a:t>Methods Mol. Bio., 2020</a:t>
            </a:r>
          </a:p>
        </p:txBody>
      </p:sp>
      <p:sp>
        <p:nvSpPr>
          <p:cNvPr id="1962" name="Application of LC-MS/MS:…"/>
          <p:cNvSpPr txBox="1">
            <a:spLocks noGrp="1"/>
          </p:cNvSpPr>
          <p:nvPr>
            <p:ph type="title"/>
          </p:nvPr>
        </p:nvSpPr>
        <p:spPr>
          <a:xfrm>
            <a:off x="3142735" y="334715"/>
            <a:ext cx="18026395" cy="1956540"/>
          </a:xfrm>
          <a:prstGeom prst="rect">
            <a:avLst/>
          </a:prstGeom>
        </p:spPr>
        <p:txBody>
          <a:bodyPr>
            <a:normAutofit fontScale="90000"/>
          </a:bodyPr>
          <a:lstStyle/>
          <a:p>
            <a:pPr indent="0" defTabSz="898783">
              <a:defRPr sz="6318"/>
            </a:pPr>
            <a:r>
              <a:t>Application of LC-MS/MS: </a:t>
            </a:r>
          </a:p>
          <a:p>
            <a:pPr indent="0" defTabSz="898783">
              <a:defRPr sz="6318"/>
            </a:pPr>
            <a:r>
              <a:t>Identification of Interacting Proteins (BioID)</a:t>
            </a:r>
          </a:p>
        </p:txBody>
      </p:sp>
      <p:sp>
        <p:nvSpPr>
          <p:cNvPr id="2" name="Rectangle 1">
            <a:extLst>
              <a:ext uri="{FF2B5EF4-FFF2-40B4-BE49-F238E27FC236}">
                <a16:creationId xmlns:a16="http://schemas.microsoft.com/office/drawing/2014/main" id="{B9EA2654-BDA1-440D-A41A-51EDA60382EA}"/>
              </a:ext>
            </a:extLst>
          </p:cNvPr>
          <p:cNvSpPr/>
          <p:nvPr/>
        </p:nvSpPr>
        <p:spPr>
          <a:xfrm>
            <a:off x="8600306" y="3509360"/>
            <a:ext cx="4349578" cy="334864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88B4B505-64EB-4AF5-89F0-FF47BE9E037C}"/>
              </a:ext>
            </a:extLst>
          </p:cNvPr>
          <p:cNvSpPr/>
          <p:nvPr/>
        </p:nvSpPr>
        <p:spPr>
          <a:xfrm>
            <a:off x="12933407" y="3509360"/>
            <a:ext cx="7825943" cy="334864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0507895D-D688-4C69-A684-E6C6D4D4413C}"/>
              </a:ext>
            </a:extLst>
          </p:cNvPr>
          <p:cNvSpPr/>
          <p:nvPr/>
        </p:nvSpPr>
        <p:spPr>
          <a:xfrm>
            <a:off x="17005608" y="7265773"/>
            <a:ext cx="5681397" cy="533897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Rectangle 7">
            <a:extLst>
              <a:ext uri="{FF2B5EF4-FFF2-40B4-BE49-F238E27FC236}">
                <a16:creationId xmlns:a16="http://schemas.microsoft.com/office/drawing/2014/main" id="{2829FE05-2529-46B8-B3A2-927F3864B040}"/>
              </a:ext>
            </a:extLst>
          </p:cNvPr>
          <p:cNvSpPr/>
          <p:nvPr/>
        </p:nvSpPr>
        <p:spPr>
          <a:xfrm>
            <a:off x="20759350" y="3982994"/>
            <a:ext cx="1927655" cy="334864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Rectangle 8">
            <a:extLst>
              <a:ext uri="{FF2B5EF4-FFF2-40B4-BE49-F238E27FC236}">
                <a16:creationId xmlns:a16="http://schemas.microsoft.com/office/drawing/2014/main" id="{033B7CBC-AB1D-4998-8F8E-DE32068DB0E4}"/>
              </a:ext>
            </a:extLst>
          </p:cNvPr>
          <p:cNvSpPr/>
          <p:nvPr/>
        </p:nvSpPr>
        <p:spPr>
          <a:xfrm>
            <a:off x="623238" y="7463440"/>
            <a:ext cx="16139418" cy="533897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212" name="object 2"/>
          <p:cNvSpPr txBox="1"/>
          <p:nvPr/>
        </p:nvSpPr>
        <p:spPr>
          <a:xfrm>
            <a:off x="1693285" y="1062202"/>
            <a:ext cx="20997430" cy="1403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t>LC-MS/MS for proteomics</a:t>
            </a:r>
          </a:p>
        </p:txBody>
      </p:sp>
      <p:sp>
        <p:nvSpPr>
          <p:cNvPr id="213" name="“Proteomics represents the effort to establish the identities, quantities, structures, and biochemical and cellular functions of all proteins in an organism, organ, or organelle and how these properties vary in space, time, or physiological state”"/>
          <p:cNvSpPr txBox="1"/>
          <p:nvPr/>
        </p:nvSpPr>
        <p:spPr>
          <a:xfrm>
            <a:off x="698500" y="3905982"/>
            <a:ext cx="23339822" cy="22679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marR="0" indent="0" algn="ctr" defTabSz="821531">
              <a:lnSpc>
                <a:spcPct val="100000"/>
              </a:lnSpc>
              <a:defRPr sz="4600" spc="0">
                <a:latin typeface="+mn-lt"/>
                <a:ea typeface="+mn-ea"/>
                <a:cs typeface="+mn-cs"/>
                <a:sym typeface="Helvetica Neue Medium"/>
              </a:defRPr>
            </a:lvl1pPr>
          </a:lstStyle>
          <a:p>
            <a:r>
              <a:rPr dirty="0"/>
              <a:t>“Proteomics represents the effort to establish the identities, quantities, structures, and biochemical and cellular functions of all proteins in an organism, organ, or organelle and how these properties vary in space, time, or physiological state”</a:t>
            </a:r>
          </a:p>
        </p:txBody>
      </p:sp>
      <p:sp>
        <p:nvSpPr>
          <p:cNvPr id="214" name="National Research Council Steering Committee, Mol. Cell. Prot., 2002"/>
          <p:cNvSpPr txBox="1"/>
          <p:nvPr/>
        </p:nvSpPr>
        <p:spPr>
          <a:xfrm>
            <a:off x="11320109" y="6306742"/>
            <a:ext cx="12718213" cy="626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algn="ctr" defTabSz="821531">
              <a:lnSpc>
                <a:spcPct val="100000"/>
              </a:lnSpc>
              <a:defRPr sz="3200" i="1" spc="0">
                <a:latin typeface="Helvetica Neue"/>
                <a:ea typeface="Helvetica Neue"/>
                <a:cs typeface="Helvetica Neue"/>
                <a:sym typeface="Helvetica Neue"/>
              </a:defRPr>
            </a:lvl1pPr>
          </a:lstStyle>
          <a:p>
            <a:r>
              <a:t>National Research Council Steering Committee, Mol. Cell. Prot., 2002</a:t>
            </a:r>
          </a:p>
        </p:txBody>
      </p:sp>
      <p:sp>
        <p:nvSpPr>
          <p:cNvPr id="215" name="“Proteins are not only the most common effectors of disease pathogenesis, but are also determinants of treatment response. Unfortunately, protein analysis is technically challenging, inefficient, and represents a major bottleneck in efforts to advance ou"/>
          <p:cNvSpPr txBox="1"/>
          <p:nvPr/>
        </p:nvSpPr>
        <p:spPr>
          <a:xfrm>
            <a:off x="698500" y="8414700"/>
            <a:ext cx="23407592" cy="2975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marR="0" indent="0" algn="ctr" defTabSz="821531">
              <a:lnSpc>
                <a:spcPct val="100000"/>
              </a:lnSpc>
              <a:defRPr sz="4600" spc="0">
                <a:latin typeface="+mn-lt"/>
                <a:ea typeface="+mn-ea"/>
                <a:cs typeface="+mn-cs"/>
                <a:sym typeface="Helvetica Neue Medium"/>
              </a:defRPr>
            </a:lvl1pPr>
          </a:lstStyle>
          <a:p>
            <a:r>
              <a:rPr dirty="0"/>
              <a:t>“Proteins are not only the most common effectors of disease pathogenesis but are also determinants of treatment response. Unfortunately, protein analysis is technically challenging, inefficient, and represents</a:t>
            </a:r>
            <a:r>
              <a:rPr lang="en-US" dirty="0"/>
              <a:t> </a:t>
            </a:r>
            <a:r>
              <a:rPr dirty="0"/>
              <a:t>a major bottleneck in efforts to advance our understanding of human health and to develop effective therapeutics”</a:t>
            </a:r>
          </a:p>
        </p:txBody>
      </p:sp>
      <p:sp>
        <p:nvSpPr>
          <p:cNvPr id="216" name="Cayer D et al., Human Molecular Genetics, 2016"/>
          <p:cNvSpPr txBox="1"/>
          <p:nvPr/>
        </p:nvSpPr>
        <p:spPr>
          <a:xfrm>
            <a:off x="15142579" y="11592095"/>
            <a:ext cx="9028804" cy="626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marR="0" indent="0" defTabSz="821531">
              <a:lnSpc>
                <a:spcPct val="100000"/>
              </a:lnSpc>
              <a:defRPr sz="3200" i="1" spc="0">
                <a:latin typeface="Helvetica Neue"/>
                <a:ea typeface="Helvetica Neue"/>
                <a:cs typeface="Helvetica Neue"/>
                <a:sym typeface="Helvetica Neue"/>
              </a:defRPr>
            </a:lvl1pPr>
          </a:lstStyle>
          <a:p>
            <a:r>
              <a:rPr dirty="0" err="1"/>
              <a:t>Cayer</a:t>
            </a:r>
            <a:r>
              <a:rPr dirty="0"/>
              <a:t> D et al., Human Molecular Genetics, 2016</a:t>
            </a:r>
          </a:p>
        </p:txBody>
      </p:sp>
      <p:grpSp>
        <p:nvGrpSpPr>
          <p:cNvPr id="219" name="Group"/>
          <p:cNvGrpSpPr/>
          <p:nvPr/>
        </p:nvGrpSpPr>
        <p:grpSpPr>
          <a:xfrm>
            <a:off x="21345861" y="192014"/>
            <a:ext cx="2921734" cy="1118719"/>
            <a:chOff x="0" y="0"/>
            <a:chExt cx="2921732" cy="1118718"/>
          </a:xfrm>
        </p:grpSpPr>
        <p:pic>
          <p:nvPicPr>
            <p:cNvPr id="217" name="cart logo.png" descr="cart logo.png"/>
            <p:cNvPicPr>
              <a:picLocks noChangeAspect="1"/>
            </p:cNvPicPr>
            <p:nvPr/>
          </p:nvPicPr>
          <p:blipFill>
            <a:blip r:embed="rId3"/>
            <a:srcRect t="17482" r="55405"/>
            <a:stretch>
              <a:fillRect/>
            </a:stretch>
          </p:blipFill>
          <p:spPr>
            <a:xfrm>
              <a:off x="82447" y="0"/>
              <a:ext cx="2839286" cy="732244"/>
            </a:xfrm>
            <a:prstGeom prst="rect">
              <a:avLst/>
            </a:prstGeom>
            <a:ln w="12700" cap="flat">
              <a:noFill/>
              <a:miter lim="400000"/>
            </a:ln>
            <a:effectLst/>
          </p:spPr>
        </p:pic>
        <p:pic>
          <p:nvPicPr>
            <p:cNvPr id="218" name="cart logo.png" descr="cart logo.png"/>
            <p:cNvPicPr>
              <a:picLocks noChangeAspect="1"/>
            </p:cNvPicPr>
            <p:nvPr/>
          </p:nvPicPr>
          <p:blipFill>
            <a:blip r:embed="rId3"/>
            <a:srcRect l="56647" t="33900" b="14797"/>
            <a:stretch>
              <a:fillRect/>
            </a:stretch>
          </p:blipFill>
          <p:spPr>
            <a:xfrm>
              <a:off x="0" y="663476"/>
              <a:ext cx="2760228" cy="455243"/>
            </a:xfrm>
            <a:prstGeom prst="rect">
              <a:avLst/>
            </a:prstGeom>
            <a:ln w="12700" cap="flat">
              <a:noFill/>
              <a:miter lim="400000"/>
            </a:ln>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9" name="object 4"/>
          <p:cNvSpPr txBox="1">
            <a:spLocks noGrp="1"/>
          </p:cNvSpPr>
          <p:nvPr>
            <p:ph type="title"/>
          </p:nvPr>
        </p:nvSpPr>
        <p:spPr>
          <a:xfrm>
            <a:off x="1691639" y="409673"/>
            <a:ext cx="20994625" cy="1803175"/>
          </a:xfrm>
          <a:prstGeom prst="rect">
            <a:avLst/>
          </a:prstGeom>
        </p:spPr>
        <p:txBody>
          <a:bodyPr>
            <a:normAutofit fontScale="90000"/>
          </a:bodyPr>
          <a:lstStyle/>
          <a:p>
            <a:pPr indent="0" defTabSz="821110">
              <a:defRPr sz="5772"/>
            </a:pPr>
            <a:r>
              <a:t>Example Application of LC-MS/MS:</a:t>
            </a:r>
          </a:p>
          <a:p>
            <a:pPr indent="10834" defTabSz="821110">
              <a:defRPr sz="5772"/>
            </a:pPr>
            <a:r>
              <a:t>Reversible post-translational modification (PTM) </a:t>
            </a:r>
            <a:r>
              <a:rPr spc="-1776"/>
              <a:t> </a:t>
            </a:r>
            <a:r>
              <a:t>of</a:t>
            </a:r>
            <a:r>
              <a:rPr spc="-177"/>
              <a:t> </a:t>
            </a:r>
            <a:r>
              <a:t>amino</a:t>
            </a:r>
            <a:r>
              <a:rPr spc="-177"/>
              <a:t> </a:t>
            </a:r>
            <a:r>
              <a:t>acids</a:t>
            </a:r>
          </a:p>
        </p:txBody>
      </p:sp>
      <p:grpSp>
        <p:nvGrpSpPr>
          <p:cNvPr id="1998" name="Group"/>
          <p:cNvGrpSpPr/>
          <p:nvPr/>
        </p:nvGrpSpPr>
        <p:grpSpPr>
          <a:xfrm>
            <a:off x="2758408" y="3438376"/>
            <a:ext cx="18867184" cy="9238557"/>
            <a:chOff x="0" y="0"/>
            <a:chExt cx="18867183" cy="9238555"/>
          </a:xfrm>
        </p:grpSpPr>
        <p:grpSp>
          <p:nvGrpSpPr>
            <p:cNvPr id="1988" name="Group"/>
            <p:cNvGrpSpPr/>
            <p:nvPr/>
          </p:nvGrpSpPr>
          <p:grpSpPr>
            <a:xfrm>
              <a:off x="0" y="0"/>
              <a:ext cx="18867184" cy="8847830"/>
              <a:chOff x="0" y="0"/>
              <a:chExt cx="18867183" cy="8847829"/>
            </a:xfrm>
          </p:grpSpPr>
          <p:grpSp>
            <p:nvGrpSpPr>
              <p:cNvPr id="1986" name="Group"/>
              <p:cNvGrpSpPr/>
              <p:nvPr/>
            </p:nvGrpSpPr>
            <p:grpSpPr>
              <a:xfrm>
                <a:off x="0" y="0"/>
                <a:ext cx="18867184" cy="8847830"/>
                <a:chOff x="0" y="0"/>
                <a:chExt cx="18867183" cy="8847829"/>
              </a:xfrm>
            </p:grpSpPr>
            <p:pic>
              <p:nvPicPr>
                <p:cNvPr id="1980" name="object 2" descr="object 2"/>
                <p:cNvPicPr>
                  <a:picLocks noChangeAspect="1"/>
                </p:cNvPicPr>
                <p:nvPr/>
              </p:nvPicPr>
              <p:blipFill>
                <a:blip r:embed="rId3"/>
                <a:stretch>
                  <a:fillRect/>
                </a:stretch>
              </p:blipFill>
              <p:spPr>
                <a:xfrm>
                  <a:off x="0" y="0"/>
                  <a:ext cx="7587776" cy="8847830"/>
                </a:xfrm>
                <a:prstGeom prst="rect">
                  <a:avLst/>
                </a:prstGeom>
                <a:ln w="12700" cap="flat">
                  <a:noFill/>
                  <a:miter lim="400000"/>
                </a:ln>
                <a:effectLst/>
              </p:spPr>
            </p:pic>
            <p:grpSp>
              <p:nvGrpSpPr>
                <p:cNvPr id="1985" name="Group"/>
                <p:cNvGrpSpPr/>
                <p:nvPr/>
              </p:nvGrpSpPr>
              <p:grpSpPr>
                <a:xfrm>
                  <a:off x="10592195" y="1631233"/>
                  <a:ext cx="8274989" cy="5575797"/>
                  <a:chOff x="0" y="0"/>
                  <a:chExt cx="8274987" cy="5575796"/>
                </a:xfrm>
              </p:grpSpPr>
              <p:pic>
                <p:nvPicPr>
                  <p:cNvPr id="1981" name="object 3" descr="object 3"/>
                  <p:cNvPicPr>
                    <a:picLocks noChangeAspect="1"/>
                  </p:cNvPicPr>
                  <p:nvPr/>
                </p:nvPicPr>
                <p:blipFill>
                  <a:blip r:embed="rId4"/>
                  <a:stretch>
                    <a:fillRect/>
                  </a:stretch>
                </p:blipFill>
                <p:spPr>
                  <a:xfrm>
                    <a:off x="57292" y="0"/>
                    <a:ext cx="8181507" cy="2506811"/>
                  </a:xfrm>
                  <a:prstGeom prst="rect">
                    <a:avLst/>
                  </a:prstGeom>
                  <a:ln w="12700" cap="flat">
                    <a:noFill/>
                    <a:miter lim="400000"/>
                  </a:ln>
                  <a:effectLst/>
                </p:spPr>
              </p:pic>
              <p:grpSp>
                <p:nvGrpSpPr>
                  <p:cNvPr id="1984" name="object 5"/>
                  <p:cNvGrpSpPr/>
                  <p:nvPr/>
                </p:nvGrpSpPr>
                <p:grpSpPr>
                  <a:xfrm>
                    <a:off x="-1" y="2947648"/>
                    <a:ext cx="8274989" cy="2628149"/>
                    <a:chOff x="0" y="0"/>
                    <a:chExt cx="8274987" cy="2628147"/>
                  </a:xfrm>
                </p:grpSpPr>
                <p:pic>
                  <p:nvPicPr>
                    <p:cNvPr id="1982" name="object 6" descr="object 6"/>
                    <p:cNvPicPr>
                      <a:picLocks noChangeAspect="1"/>
                    </p:cNvPicPr>
                    <p:nvPr/>
                  </p:nvPicPr>
                  <p:blipFill>
                    <a:blip r:embed="rId5"/>
                    <a:stretch>
                      <a:fillRect/>
                    </a:stretch>
                  </p:blipFill>
                  <p:spPr>
                    <a:xfrm>
                      <a:off x="93479" y="0"/>
                      <a:ext cx="8181509" cy="2026606"/>
                    </a:xfrm>
                    <a:prstGeom prst="rect">
                      <a:avLst/>
                    </a:prstGeom>
                    <a:ln w="12700" cap="flat">
                      <a:noFill/>
                      <a:miter lim="400000"/>
                    </a:ln>
                    <a:effectLst/>
                  </p:spPr>
                </p:pic>
                <p:sp>
                  <p:nvSpPr>
                    <p:cNvPr id="1983" name="Circle"/>
                    <p:cNvSpPr/>
                    <p:nvPr/>
                  </p:nvSpPr>
                  <p:spPr>
                    <a:xfrm>
                      <a:off x="0" y="1471890"/>
                      <a:ext cx="1174173" cy="1156258"/>
                    </a:xfrm>
                    <a:prstGeom prst="ellipse">
                      <a:avLst/>
                    </a:prstGeom>
                    <a:solidFill>
                      <a:srgbClr val="638CBD"/>
                    </a:solidFill>
                    <a:ln w="25400" cap="flat">
                      <a:solidFill>
                        <a:srgbClr val="4F81BD"/>
                      </a:solidFill>
                      <a:prstDash val="solid"/>
                      <a:round/>
                    </a:ln>
                    <a:effectLst/>
                  </p:spPr>
                  <p:txBody>
                    <a:bodyPr wrap="square" lIns="55451" tIns="55451" rIns="55451" bIns="55451" numCol="1" anchor="ctr">
                      <a:noAutofit/>
                    </a:bodyPr>
                    <a:lstStyle/>
                    <a:p>
                      <a:pPr marR="0" indent="0">
                        <a:lnSpc>
                          <a:spcPct val="100000"/>
                        </a:lnSpc>
                        <a:defRPr sz="2000" spc="0"/>
                      </a:pPr>
                      <a:endParaRPr/>
                    </a:p>
                  </p:txBody>
                </p:sp>
              </p:grpSp>
            </p:grpSp>
          </p:grpSp>
          <p:sp>
            <p:nvSpPr>
              <p:cNvPr id="1987" name="object 8"/>
              <p:cNvSpPr txBox="1"/>
              <p:nvPr/>
            </p:nvSpPr>
            <p:spPr>
              <a:xfrm>
                <a:off x="10916151" y="6408119"/>
                <a:ext cx="580719" cy="419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marR="0">
                  <a:lnSpc>
                    <a:spcPct val="100000"/>
                  </a:lnSpc>
                  <a:spcBef>
                    <a:spcPts val="100"/>
                  </a:spcBef>
                  <a:defRPr sz="3000" b="1" spc="57">
                    <a:solidFill>
                      <a:srgbClr val="FFFFFF"/>
                    </a:solidFill>
                  </a:defRPr>
                </a:lvl1pPr>
              </a:lstStyle>
              <a:p>
                <a:r>
                  <a:t>Ub</a:t>
                </a:r>
              </a:p>
            </p:txBody>
          </p:sp>
        </p:grpSp>
        <p:sp>
          <p:nvSpPr>
            <p:cNvPr id="1989" name="Rectangle"/>
            <p:cNvSpPr/>
            <p:nvPr/>
          </p:nvSpPr>
          <p:spPr>
            <a:xfrm>
              <a:off x="2174607" y="2025925"/>
              <a:ext cx="3450829" cy="588528"/>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1990" name="Rectangle"/>
            <p:cNvSpPr/>
            <p:nvPr/>
          </p:nvSpPr>
          <p:spPr>
            <a:xfrm>
              <a:off x="2174607" y="5105250"/>
              <a:ext cx="3450829" cy="588527"/>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1991" name="Rectangle"/>
            <p:cNvSpPr/>
            <p:nvPr/>
          </p:nvSpPr>
          <p:spPr>
            <a:xfrm>
              <a:off x="2174607" y="8411854"/>
              <a:ext cx="3450829" cy="588528"/>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1992" name="Rectangle"/>
            <p:cNvSpPr/>
            <p:nvPr/>
          </p:nvSpPr>
          <p:spPr>
            <a:xfrm>
              <a:off x="12989025" y="3530677"/>
              <a:ext cx="3450829" cy="588528"/>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1993" name="Ubiquitination"/>
            <p:cNvSpPr txBox="1"/>
            <p:nvPr/>
          </p:nvSpPr>
          <p:spPr>
            <a:xfrm>
              <a:off x="13171794" y="7375972"/>
              <a:ext cx="3464707" cy="7473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marR="0" indent="0" defTabSz="821531">
                <a:lnSpc>
                  <a:spcPct val="100000"/>
                </a:lnSpc>
                <a:spcBef>
                  <a:spcPts val="5900"/>
                </a:spcBef>
                <a:defRPr sz="4300" spc="0"/>
              </a:lvl1pPr>
            </a:lstStyle>
            <a:p>
              <a:r>
                <a:t>Ubiquitination</a:t>
              </a:r>
            </a:p>
          </p:txBody>
        </p:sp>
        <p:sp>
          <p:nvSpPr>
            <p:cNvPr id="1994" name="6-N-Acetyllysine"/>
            <p:cNvSpPr txBox="1"/>
            <p:nvPr/>
          </p:nvSpPr>
          <p:spPr>
            <a:xfrm>
              <a:off x="12664104" y="3377208"/>
              <a:ext cx="4100669" cy="7473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marR="0" indent="0" defTabSz="821531">
                <a:lnSpc>
                  <a:spcPct val="100000"/>
                </a:lnSpc>
                <a:spcBef>
                  <a:spcPts val="5900"/>
                </a:spcBef>
                <a:defRPr sz="4300" spc="0"/>
              </a:lvl1pPr>
            </a:lstStyle>
            <a:p>
              <a:r>
                <a:t>6-N-Acetyllysine</a:t>
              </a:r>
            </a:p>
          </p:txBody>
        </p:sp>
        <p:sp>
          <p:nvSpPr>
            <p:cNvPr id="1995" name="Phosphoserine"/>
            <p:cNvSpPr txBox="1"/>
            <p:nvPr/>
          </p:nvSpPr>
          <p:spPr>
            <a:xfrm>
              <a:off x="2000611" y="1946533"/>
              <a:ext cx="3798821" cy="7473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marR="0" indent="0" defTabSz="821531">
                <a:lnSpc>
                  <a:spcPct val="100000"/>
                </a:lnSpc>
                <a:spcBef>
                  <a:spcPts val="5900"/>
                </a:spcBef>
                <a:defRPr sz="4300" spc="0"/>
              </a:lvl1pPr>
            </a:lstStyle>
            <a:p>
              <a:r>
                <a:t>Phosphoserine</a:t>
              </a:r>
            </a:p>
          </p:txBody>
        </p:sp>
        <p:sp>
          <p:nvSpPr>
            <p:cNvPr id="1996" name="Phosphothreonine"/>
            <p:cNvSpPr txBox="1"/>
            <p:nvPr/>
          </p:nvSpPr>
          <p:spPr>
            <a:xfrm>
              <a:off x="1605702" y="5179194"/>
              <a:ext cx="4588639" cy="7473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marR="0" indent="0" defTabSz="821531">
                <a:lnSpc>
                  <a:spcPct val="100000"/>
                </a:lnSpc>
                <a:spcBef>
                  <a:spcPts val="5900"/>
                </a:spcBef>
                <a:defRPr sz="4300" spc="0"/>
              </a:lvl1pPr>
            </a:lstStyle>
            <a:p>
              <a:r>
                <a:t>Phosphothreonine</a:t>
              </a:r>
            </a:p>
          </p:txBody>
        </p:sp>
        <p:sp>
          <p:nvSpPr>
            <p:cNvPr id="1997" name="Phosphotyrosine"/>
            <p:cNvSpPr txBox="1"/>
            <p:nvPr/>
          </p:nvSpPr>
          <p:spPr>
            <a:xfrm>
              <a:off x="1788224" y="8491246"/>
              <a:ext cx="4223595" cy="7473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marR="0" indent="0" defTabSz="821531">
                <a:lnSpc>
                  <a:spcPct val="100000"/>
                </a:lnSpc>
                <a:spcBef>
                  <a:spcPts val="5900"/>
                </a:spcBef>
                <a:defRPr sz="4300" spc="0"/>
              </a:lvl1pPr>
            </a:lstStyle>
            <a:p>
              <a:r>
                <a:t>Phosphotyrosine</a:t>
              </a:r>
            </a:p>
          </p:txBody>
        </p:sp>
      </p:gr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4" name="object 36"/>
          <p:cNvSpPr txBox="1">
            <a:spLocks noGrp="1"/>
          </p:cNvSpPr>
          <p:nvPr>
            <p:ph type="title"/>
          </p:nvPr>
        </p:nvSpPr>
        <p:spPr>
          <a:xfrm>
            <a:off x="1691639" y="412567"/>
            <a:ext cx="20994625" cy="1800281"/>
          </a:xfrm>
          <a:prstGeom prst="rect">
            <a:avLst/>
          </a:prstGeom>
        </p:spPr>
        <p:txBody>
          <a:bodyPr>
            <a:normAutofit fontScale="90000"/>
          </a:bodyPr>
          <a:lstStyle/>
          <a:p>
            <a:pPr indent="0" defTabSz="821110">
              <a:defRPr sz="5772"/>
            </a:pPr>
            <a:r>
              <a:t>Example Application of LC-MS/MS:</a:t>
            </a:r>
          </a:p>
          <a:p>
            <a:pPr indent="10834" defTabSz="821110">
              <a:defRPr sz="5772"/>
            </a:pPr>
            <a:r>
              <a:t>Reversible post-translational modification (PTM) </a:t>
            </a:r>
            <a:r>
              <a:rPr spc="-1776"/>
              <a:t> </a:t>
            </a:r>
            <a:r>
              <a:t>of</a:t>
            </a:r>
            <a:r>
              <a:rPr spc="-177"/>
              <a:t> </a:t>
            </a:r>
            <a:r>
              <a:t>amino</a:t>
            </a:r>
            <a:r>
              <a:rPr spc="-177"/>
              <a:t> </a:t>
            </a:r>
            <a:r>
              <a:t>acids</a:t>
            </a:r>
          </a:p>
        </p:txBody>
      </p:sp>
      <p:grpSp>
        <p:nvGrpSpPr>
          <p:cNvPr id="6" name="Group 5">
            <a:extLst>
              <a:ext uri="{FF2B5EF4-FFF2-40B4-BE49-F238E27FC236}">
                <a16:creationId xmlns:a16="http://schemas.microsoft.com/office/drawing/2014/main" id="{9AC3EA7F-3754-4D0B-BF1B-FC5C10985F11}"/>
              </a:ext>
            </a:extLst>
          </p:cNvPr>
          <p:cNvGrpSpPr/>
          <p:nvPr/>
        </p:nvGrpSpPr>
        <p:grpSpPr>
          <a:xfrm>
            <a:off x="5925148" y="6365244"/>
            <a:ext cx="4599254" cy="837128"/>
            <a:chOff x="5925148" y="6365244"/>
            <a:chExt cx="4599254" cy="837128"/>
          </a:xfrm>
        </p:grpSpPr>
        <p:sp>
          <p:nvSpPr>
            <p:cNvPr id="2002" name="object 2"/>
            <p:cNvSpPr/>
            <p:nvPr/>
          </p:nvSpPr>
          <p:spPr>
            <a:xfrm>
              <a:off x="5925148" y="6593377"/>
              <a:ext cx="511065" cy="5110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995C87"/>
            </a:solidFill>
            <a:ln w="12700">
              <a:miter lim="400000"/>
            </a:ln>
          </p:spPr>
          <p:txBody>
            <a:bodyPr lIns="55451" tIns="55451" rIns="55451" bIns="55451"/>
            <a:lstStyle/>
            <a:p>
              <a:pPr marR="0" indent="0">
                <a:lnSpc>
                  <a:spcPct val="100000"/>
                </a:lnSpc>
                <a:defRPr sz="2000" spc="0"/>
              </a:pPr>
              <a:endParaRPr/>
            </a:p>
          </p:txBody>
        </p:sp>
        <p:sp>
          <p:nvSpPr>
            <p:cNvPr id="2003" name="object 4"/>
            <p:cNvSpPr/>
            <p:nvPr/>
          </p:nvSpPr>
          <p:spPr>
            <a:xfrm>
              <a:off x="6860955" y="6593376"/>
              <a:ext cx="511066" cy="5110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CCBDB7"/>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04" name="object 5"/>
            <p:cNvSpPr/>
            <p:nvPr/>
          </p:nvSpPr>
          <p:spPr>
            <a:xfrm>
              <a:off x="6393048" y="6593376"/>
              <a:ext cx="511066" cy="5110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5C9999"/>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05" name="object 6"/>
            <p:cNvSpPr/>
            <p:nvPr/>
          </p:nvSpPr>
          <p:spPr>
            <a:xfrm>
              <a:off x="7328857" y="6593376"/>
              <a:ext cx="511068" cy="5110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996E5C"/>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06" name="object 7"/>
            <p:cNvSpPr/>
            <p:nvPr/>
          </p:nvSpPr>
          <p:spPr>
            <a:xfrm>
              <a:off x="7796758" y="6593376"/>
              <a:ext cx="511065" cy="5110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C9E4B8"/>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07" name="object 8"/>
            <p:cNvSpPr/>
            <p:nvPr/>
          </p:nvSpPr>
          <p:spPr>
            <a:xfrm>
              <a:off x="8264666" y="6593376"/>
              <a:ext cx="511064" cy="5110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BFCCB7"/>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08" name="object 9"/>
            <p:cNvSpPr/>
            <p:nvPr/>
          </p:nvSpPr>
          <p:spPr>
            <a:xfrm>
              <a:off x="8732569" y="6593376"/>
              <a:ext cx="511064" cy="5110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324" y="285"/>
                  </a:lnTo>
                  <a:lnTo>
                    <a:pt x="6050" y="1098"/>
                  </a:lnTo>
                  <a:lnTo>
                    <a:pt x="4045" y="2373"/>
                  </a:lnTo>
                  <a:lnTo>
                    <a:pt x="2373" y="4045"/>
                  </a:lnTo>
                  <a:lnTo>
                    <a:pt x="1098" y="6051"/>
                  </a:lnTo>
                  <a:lnTo>
                    <a:pt x="285" y="8324"/>
                  </a:lnTo>
                  <a:lnTo>
                    <a:pt x="0" y="10801"/>
                  </a:lnTo>
                  <a:lnTo>
                    <a:pt x="285" y="13277"/>
                  </a:lnTo>
                  <a:lnTo>
                    <a:pt x="1098" y="15550"/>
                  </a:lnTo>
                  <a:lnTo>
                    <a:pt x="2373" y="17555"/>
                  </a:lnTo>
                  <a:lnTo>
                    <a:pt x="4045" y="19227"/>
                  </a:lnTo>
                  <a:lnTo>
                    <a:pt x="6050" y="20502"/>
                  </a:lnTo>
                  <a:lnTo>
                    <a:pt x="8324" y="21315"/>
                  </a:lnTo>
                  <a:lnTo>
                    <a:pt x="10800" y="21600"/>
                  </a:lnTo>
                  <a:lnTo>
                    <a:pt x="13276" y="21315"/>
                  </a:lnTo>
                  <a:lnTo>
                    <a:pt x="15550" y="20502"/>
                  </a:lnTo>
                  <a:lnTo>
                    <a:pt x="17555" y="19227"/>
                  </a:lnTo>
                  <a:lnTo>
                    <a:pt x="19227" y="17555"/>
                  </a:lnTo>
                  <a:lnTo>
                    <a:pt x="20502" y="15550"/>
                  </a:lnTo>
                  <a:lnTo>
                    <a:pt x="21315" y="13277"/>
                  </a:lnTo>
                  <a:lnTo>
                    <a:pt x="21600" y="10801"/>
                  </a:lnTo>
                  <a:lnTo>
                    <a:pt x="21315" y="8324"/>
                  </a:lnTo>
                  <a:lnTo>
                    <a:pt x="20502" y="6051"/>
                  </a:lnTo>
                  <a:lnTo>
                    <a:pt x="19227" y="4045"/>
                  </a:lnTo>
                  <a:lnTo>
                    <a:pt x="17555" y="2373"/>
                  </a:lnTo>
                  <a:lnTo>
                    <a:pt x="15550" y="1098"/>
                  </a:lnTo>
                  <a:lnTo>
                    <a:pt x="13276" y="285"/>
                  </a:lnTo>
                  <a:lnTo>
                    <a:pt x="10800" y="0"/>
                  </a:lnTo>
                  <a:close/>
                </a:path>
              </a:pathLst>
            </a:custGeom>
            <a:solidFill>
              <a:srgbClr val="6D8941"/>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20" name="object 21"/>
            <p:cNvSpPr txBox="1"/>
            <p:nvPr/>
          </p:nvSpPr>
          <p:spPr>
            <a:xfrm>
              <a:off x="9917141" y="6447302"/>
              <a:ext cx="377392" cy="678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R="0">
                <a:lnSpc>
                  <a:spcPct val="100000"/>
                </a:lnSpc>
                <a:defRPr b="1" spc="-4">
                  <a:solidFill>
                    <a:srgbClr val="231F20"/>
                  </a:solidFill>
                </a:defRPr>
              </a:lvl1pPr>
            </a:lstStyle>
            <a:p>
              <a:r>
                <a:rPr dirty="0"/>
                <a:t>1</a:t>
              </a:r>
            </a:p>
          </p:txBody>
        </p:sp>
        <p:sp>
          <p:nvSpPr>
            <p:cNvPr id="2035" name="Circle"/>
            <p:cNvSpPr/>
            <p:nvPr/>
          </p:nvSpPr>
          <p:spPr>
            <a:xfrm>
              <a:off x="9687274" y="6365244"/>
              <a:ext cx="837128" cy="837128"/>
            </a:xfrm>
            <a:prstGeom prst="ellipse">
              <a:avLst/>
            </a:prstGeom>
            <a:ln w="25400">
              <a:solidFill>
                <a:srgbClr val="4F81BD"/>
              </a:solidFill>
            </a:ln>
          </p:spPr>
          <p:txBody>
            <a:bodyPr lIns="55451" tIns="55451" rIns="55451" bIns="55451" anchor="ctr"/>
            <a:lstStyle/>
            <a:p>
              <a:pPr marR="0" indent="0">
                <a:lnSpc>
                  <a:spcPct val="100000"/>
                </a:lnSpc>
                <a:defRPr sz="2000" spc="0"/>
              </a:pPr>
              <a:endParaRPr/>
            </a:p>
          </p:txBody>
        </p:sp>
      </p:grpSp>
      <p:grpSp>
        <p:nvGrpSpPr>
          <p:cNvPr id="2" name="Group 1">
            <a:extLst>
              <a:ext uri="{FF2B5EF4-FFF2-40B4-BE49-F238E27FC236}">
                <a16:creationId xmlns:a16="http://schemas.microsoft.com/office/drawing/2014/main" id="{F961D8CE-B580-4EE1-A0D1-34C31A3F2CC8}"/>
              </a:ext>
            </a:extLst>
          </p:cNvPr>
          <p:cNvGrpSpPr/>
          <p:nvPr/>
        </p:nvGrpSpPr>
        <p:grpSpPr>
          <a:xfrm>
            <a:off x="5971812" y="8128587"/>
            <a:ext cx="4552590" cy="1552815"/>
            <a:chOff x="5971812" y="8128587"/>
            <a:chExt cx="4552590" cy="1552815"/>
          </a:xfrm>
        </p:grpSpPr>
        <p:sp>
          <p:nvSpPr>
            <p:cNvPr id="2010" name="object 10"/>
            <p:cNvSpPr/>
            <p:nvPr/>
          </p:nvSpPr>
          <p:spPr>
            <a:xfrm>
              <a:off x="5971812" y="9116964"/>
              <a:ext cx="511066" cy="510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324" y="285"/>
                  </a:lnTo>
                  <a:lnTo>
                    <a:pt x="6050" y="1098"/>
                  </a:lnTo>
                  <a:lnTo>
                    <a:pt x="4045" y="2372"/>
                  </a:lnTo>
                  <a:lnTo>
                    <a:pt x="2373" y="4045"/>
                  </a:lnTo>
                  <a:lnTo>
                    <a:pt x="1098" y="6050"/>
                  </a:lnTo>
                  <a:lnTo>
                    <a:pt x="285" y="8323"/>
                  </a:lnTo>
                  <a:lnTo>
                    <a:pt x="0" y="10800"/>
                  </a:lnTo>
                  <a:lnTo>
                    <a:pt x="285" y="13277"/>
                  </a:lnTo>
                  <a:lnTo>
                    <a:pt x="1098" y="15550"/>
                  </a:lnTo>
                  <a:lnTo>
                    <a:pt x="2373" y="17555"/>
                  </a:lnTo>
                  <a:lnTo>
                    <a:pt x="4045" y="19228"/>
                  </a:lnTo>
                  <a:lnTo>
                    <a:pt x="6050" y="20502"/>
                  </a:lnTo>
                  <a:lnTo>
                    <a:pt x="8324" y="21315"/>
                  </a:lnTo>
                  <a:lnTo>
                    <a:pt x="10800" y="21600"/>
                  </a:lnTo>
                  <a:lnTo>
                    <a:pt x="13276"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6" y="285"/>
                  </a:lnTo>
                  <a:lnTo>
                    <a:pt x="10800" y="0"/>
                  </a:lnTo>
                  <a:close/>
                </a:path>
              </a:pathLst>
            </a:custGeom>
            <a:solidFill>
              <a:srgbClr val="995C87"/>
            </a:solidFill>
            <a:ln w="12700">
              <a:miter lim="400000"/>
            </a:ln>
          </p:spPr>
          <p:txBody>
            <a:bodyPr lIns="55451" tIns="55451" rIns="55451" bIns="55451"/>
            <a:lstStyle/>
            <a:p>
              <a:pPr marR="0" indent="0">
                <a:lnSpc>
                  <a:spcPct val="100000"/>
                </a:lnSpc>
                <a:defRPr sz="2000" spc="0"/>
              </a:pPr>
              <a:endParaRPr/>
            </a:p>
          </p:txBody>
        </p:sp>
        <p:grpSp>
          <p:nvGrpSpPr>
            <p:cNvPr id="2018" name="object 11"/>
            <p:cNvGrpSpPr/>
            <p:nvPr/>
          </p:nvGrpSpPr>
          <p:grpSpPr>
            <a:xfrm>
              <a:off x="6439715" y="8760004"/>
              <a:ext cx="2850563" cy="867937"/>
              <a:chOff x="0" y="0"/>
              <a:chExt cx="2850562" cy="867935"/>
            </a:xfrm>
          </p:grpSpPr>
          <p:sp>
            <p:nvSpPr>
              <p:cNvPr id="2011" name="object 12"/>
              <p:cNvSpPr/>
              <p:nvPr/>
            </p:nvSpPr>
            <p:spPr>
              <a:xfrm>
                <a:off x="467901" y="356960"/>
                <a:ext cx="511068" cy="510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324" y="285"/>
                    </a:lnTo>
                    <a:lnTo>
                      <a:pt x="6050" y="1098"/>
                    </a:lnTo>
                    <a:lnTo>
                      <a:pt x="4045" y="2372"/>
                    </a:lnTo>
                    <a:lnTo>
                      <a:pt x="2373" y="4045"/>
                    </a:lnTo>
                    <a:lnTo>
                      <a:pt x="1098" y="6050"/>
                    </a:lnTo>
                    <a:lnTo>
                      <a:pt x="285" y="8323"/>
                    </a:lnTo>
                    <a:lnTo>
                      <a:pt x="0" y="10800"/>
                    </a:lnTo>
                    <a:lnTo>
                      <a:pt x="285" y="13277"/>
                    </a:lnTo>
                    <a:lnTo>
                      <a:pt x="1098" y="15550"/>
                    </a:lnTo>
                    <a:lnTo>
                      <a:pt x="2373" y="17555"/>
                    </a:lnTo>
                    <a:lnTo>
                      <a:pt x="4045" y="19228"/>
                    </a:lnTo>
                    <a:lnTo>
                      <a:pt x="6050" y="20502"/>
                    </a:lnTo>
                    <a:lnTo>
                      <a:pt x="8324" y="21315"/>
                    </a:lnTo>
                    <a:lnTo>
                      <a:pt x="10800" y="21600"/>
                    </a:lnTo>
                    <a:lnTo>
                      <a:pt x="13276"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6" y="285"/>
                    </a:lnTo>
                    <a:lnTo>
                      <a:pt x="10800" y="0"/>
                    </a:lnTo>
                    <a:close/>
                  </a:path>
                </a:pathLst>
              </a:custGeom>
              <a:solidFill>
                <a:srgbClr val="CCBDB7"/>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12" name="object 13"/>
              <p:cNvSpPr/>
              <p:nvPr/>
            </p:nvSpPr>
            <p:spPr>
              <a:xfrm>
                <a:off x="-1" y="356960"/>
                <a:ext cx="511066" cy="510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324" y="285"/>
                    </a:lnTo>
                    <a:lnTo>
                      <a:pt x="6050" y="1098"/>
                    </a:lnTo>
                    <a:lnTo>
                      <a:pt x="4045" y="2372"/>
                    </a:lnTo>
                    <a:lnTo>
                      <a:pt x="2373" y="4045"/>
                    </a:lnTo>
                    <a:lnTo>
                      <a:pt x="1098" y="6050"/>
                    </a:lnTo>
                    <a:lnTo>
                      <a:pt x="285" y="8323"/>
                    </a:lnTo>
                    <a:lnTo>
                      <a:pt x="0" y="10800"/>
                    </a:lnTo>
                    <a:lnTo>
                      <a:pt x="285" y="13277"/>
                    </a:lnTo>
                    <a:lnTo>
                      <a:pt x="1098" y="15550"/>
                    </a:lnTo>
                    <a:lnTo>
                      <a:pt x="2373" y="17555"/>
                    </a:lnTo>
                    <a:lnTo>
                      <a:pt x="4045" y="19228"/>
                    </a:lnTo>
                    <a:lnTo>
                      <a:pt x="6050" y="20502"/>
                    </a:lnTo>
                    <a:lnTo>
                      <a:pt x="8324" y="21315"/>
                    </a:lnTo>
                    <a:lnTo>
                      <a:pt x="10800" y="21600"/>
                    </a:lnTo>
                    <a:lnTo>
                      <a:pt x="13276"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6" y="285"/>
                    </a:lnTo>
                    <a:lnTo>
                      <a:pt x="10800" y="0"/>
                    </a:lnTo>
                    <a:close/>
                  </a:path>
                </a:pathLst>
              </a:custGeom>
              <a:solidFill>
                <a:srgbClr val="5C9999"/>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13" name="object 14"/>
              <p:cNvSpPr/>
              <p:nvPr/>
            </p:nvSpPr>
            <p:spPr>
              <a:xfrm>
                <a:off x="935809" y="356960"/>
                <a:ext cx="511064" cy="510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324" y="285"/>
                    </a:lnTo>
                    <a:lnTo>
                      <a:pt x="6050" y="1098"/>
                    </a:lnTo>
                    <a:lnTo>
                      <a:pt x="4045" y="2372"/>
                    </a:lnTo>
                    <a:lnTo>
                      <a:pt x="2373" y="4045"/>
                    </a:lnTo>
                    <a:lnTo>
                      <a:pt x="1098" y="6050"/>
                    </a:lnTo>
                    <a:lnTo>
                      <a:pt x="285" y="8323"/>
                    </a:lnTo>
                    <a:lnTo>
                      <a:pt x="0" y="10800"/>
                    </a:lnTo>
                    <a:lnTo>
                      <a:pt x="285" y="13277"/>
                    </a:lnTo>
                    <a:lnTo>
                      <a:pt x="1098" y="15550"/>
                    </a:lnTo>
                    <a:lnTo>
                      <a:pt x="2373" y="17555"/>
                    </a:lnTo>
                    <a:lnTo>
                      <a:pt x="4045" y="19228"/>
                    </a:lnTo>
                    <a:lnTo>
                      <a:pt x="6050" y="20502"/>
                    </a:lnTo>
                    <a:lnTo>
                      <a:pt x="8324" y="21315"/>
                    </a:lnTo>
                    <a:lnTo>
                      <a:pt x="10800" y="21600"/>
                    </a:lnTo>
                    <a:lnTo>
                      <a:pt x="13276"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6" y="285"/>
                    </a:lnTo>
                    <a:lnTo>
                      <a:pt x="10800" y="0"/>
                    </a:lnTo>
                    <a:close/>
                  </a:path>
                </a:pathLst>
              </a:custGeom>
              <a:solidFill>
                <a:srgbClr val="996E5C"/>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14" name="object 15"/>
              <p:cNvSpPr/>
              <p:nvPr/>
            </p:nvSpPr>
            <p:spPr>
              <a:xfrm>
                <a:off x="1403732" y="356960"/>
                <a:ext cx="511021" cy="510976"/>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lnTo>
                      <a:pt x="8324" y="285"/>
                    </a:lnTo>
                    <a:lnTo>
                      <a:pt x="6051" y="1098"/>
                    </a:lnTo>
                    <a:lnTo>
                      <a:pt x="4045" y="2372"/>
                    </a:lnTo>
                    <a:lnTo>
                      <a:pt x="2373" y="4045"/>
                    </a:lnTo>
                    <a:lnTo>
                      <a:pt x="1098" y="6050"/>
                    </a:lnTo>
                    <a:lnTo>
                      <a:pt x="285" y="8323"/>
                    </a:lnTo>
                    <a:lnTo>
                      <a:pt x="0" y="10800"/>
                    </a:lnTo>
                    <a:lnTo>
                      <a:pt x="285" y="13277"/>
                    </a:lnTo>
                    <a:lnTo>
                      <a:pt x="1098" y="15550"/>
                    </a:lnTo>
                    <a:lnTo>
                      <a:pt x="2373" y="17555"/>
                    </a:lnTo>
                    <a:lnTo>
                      <a:pt x="4045" y="19228"/>
                    </a:lnTo>
                    <a:lnTo>
                      <a:pt x="6051" y="20502"/>
                    </a:lnTo>
                    <a:lnTo>
                      <a:pt x="8324" y="21315"/>
                    </a:lnTo>
                    <a:lnTo>
                      <a:pt x="10801" y="21600"/>
                    </a:lnTo>
                    <a:lnTo>
                      <a:pt x="13277"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7" y="285"/>
                    </a:lnTo>
                    <a:lnTo>
                      <a:pt x="10801" y="0"/>
                    </a:lnTo>
                    <a:close/>
                  </a:path>
                </a:pathLst>
              </a:custGeom>
              <a:solidFill>
                <a:srgbClr val="C9E4B8"/>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15" name="object 16"/>
              <p:cNvSpPr/>
              <p:nvPr/>
            </p:nvSpPr>
            <p:spPr>
              <a:xfrm>
                <a:off x="1871635" y="356960"/>
                <a:ext cx="511021" cy="510976"/>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lnTo>
                      <a:pt x="8324" y="285"/>
                    </a:lnTo>
                    <a:lnTo>
                      <a:pt x="6051" y="1098"/>
                    </a:lnTo>
                    <a:lnTo>
                      <a:pt x="4045" y="2372"/>
                    </a:lnTo>
                    <a:lnTo>
                      <a:pt x="2373" y="4045"/>
                    </a:lnTo>
                    <a:lnTo>
                      <a:pt x="1098" y="6050"/>
                    </a:lnTo>
                    <a:lnTo>
                      <a:pt x="285" y="8323"/>
                    </a:lnTo>
                    <a:lnTo>
                      <a:pt x="0" y="10800"/>
                    </a:lnTo>
                    <a:lnTo>
                      <a:pt x="285" y="13277"/>
                    </a:lnTo>
                    <a:lnTo>
                      <a:pt x="1098" y="15550"/>
                    </a:lnTo>
                    <a:lnTo>
                      <a:pt x="2373" y="17555"/>
                    </a:lnTo>
                    <a:lnTo>
                      <a:pt x="4045" y="19228"/>
                    </a:lnTo>
                    <a:lnTo>
                      <a:pt x="6051" y="20502"/>
                    </a:lnTo>
                    <a:lnTo>
                      <a:pt x="8324" y="21315"/>
                    </a:lnTo>
                    <a:lnTo>
                      <a:pt x="10801" y="21600"/>
                    </a:lnTo>
                    <a:lnTo>
                      <a:pt x="13277"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7" y="285"/>
                    </a:lnTo>
                    <a:lnTo>
                      <a:pt x="10801" y="0"/>
                    </a:lnTo>
                    <a:close/>
                  </a:path>
                </a:pathLst>
              </a:custGeom>
              <a:solidFill>
                <a:srgbClr val="BFCCB7"/>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16" name="object 17"/>
              <p:cNvSpPr/>
              <p:nvPr/>
            </p:nvSpPr>
            <p:spPr>
              <a:xfrm>
                <a:off x="2339542" y="356960"/>
                <a:ext cx="511021" cy="510976"/>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lnTo>
                      <a:pt x="8324" y="285"/>
                    </a:lnTo>
                    <a:lnTo>
                      <a:pt x="6051" y="1098"/>
                    </a:lnTo>
                    <a:lnTo>
                      <a:pt x="4045" y="2372"/>
                    </a:lnTo>
                    <a:lnTo>
                      <a:pt x="2373" y="4045"/>
                    </a:lnTo>
                    <a:lnTo>
                      <a:pt x="1098" y="6050"/>
                    </a:lnTo>
                    <a:lnTo>
                      <a:pt x="285" y="8323"/>
                    </a:lnTo>
                    <a:lnTo>
                      <a:pt x="0" y="10800"/>
                    </a:lnTo>
                    <a:lnTo>
                      <a:pt x="285" y="13277"/>
                    </a:lnTo>
                    <a:lnTo>
                      <a:pt x="1098" y="15550"/>
                    </a:lnTo>
                    <a:lnTo>
                      <a:pt x="2373" y="17555"/>
                    </a:lnTo>
                    <a:lnTo>
                      <a:pt x="4045" y="19228"/>
                    </a:lnTo>
                    <a:lnTo>
                      <a:pt x="6051" y="20502"/>
                    </a:lnTo>
                    <a:lnTo>
                      <a:pt x="8324" y="21315"/>
                    </a:lnTo>
                    <a:lnTo>
                      <a:pt x="10801" y="21600"/>
                    </a:lnTo>
                    <a:lnTo>
                      <a:pt x="13277" y="21315"/>
                    </a:lnTo>
                    <a:lnTo>
                      <a:pt x="15550" y="20502"/>
                    </a:lnTo>
                    <a:lnTo>
                      <a:pt x="17555" y="19228"/>
                    </a:lnTo>
                    <a:lnTo>
                      <a:pt x="19227" y="17555"/>
                    </a:lnTo>
                    <a:lnTo>
                      <a:pt x="20502" y="15550"/>
                    </a:lnTo>
                    <a:lnTo>
                      <a:pt x="21315" y="13277"/>
                    </a:lnTo>
                    <a:lnTo>
                      <a:pt x="21600" y="10800"/>
                    </a:lnTo>
                    <a:lnTo>
                      <a:pt x="21315" y="8323"/>
                    </a:lnTo>
                    <a:lnTo>
                      <a:pt x="20502" y="6050"/>
                    </a:lnTo>
                    <a:lnTo>
                      <a:pt x="19227" y="4045"/>
                    </a:lnTo>
                    <a:lnTo>
                      <a:pt x="17555" y="2372"/>
                    </a:lnTo>
                    <a:lnTo>
                      <a:pt x="15550" y="1098"/>
                    </a:lnTo>
                    <a:lnTo>
                      <a:pt x="13277" y="285"/>
                    </a:lnTo>
                    <a:lnTo>
                      <a:pt x="10801" y="0"/>
                    </a:lnTo>
                    <a:close/>
                  </a:path>
                </a:pathLst>
              </a:custGeom>
              <a:solidFill>
                <a:srgbClr val="6D8941"/>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17" name="object 18"/>
              <p:cNvSpPr/>
              <p:nvPr/>
            </p:nvSpPr>
            <p:spPr>
              <a:xfrm>
                <a:off x="1352253" y="0"/>
                <a:ext cx="618702" cy="5394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4"/>
                    </a:lnTo>
                    <a:lnTo>
                      <a:pt x="11023" y="21600"/>
                    </a:lnTo>
                    <a:lnTo>
                      <a:pt x="21600" y="0"/>
                    </a:lnTo>
                    <a:close/>
                  </a:path>
                </a:pathLst>
              </a:custGeom>
              <a:solidFill>
                <a:srgbClr val="ED6544"/>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grpSp>
        <p:sp>
          <p:nvSpPr>
            <p:cNvPr id="2019" name="object 19"/>
            <p:cNvSpPr txBox="1"/>
            <p:nvPr/>
          </p:nvSpPr>
          <p:spPr>
            <a:xfrm>
              <a:off x="7601391" y="8128587"/>
              <a:ext cx="1290535" cy="554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R="0">
                <a:lnSpc>
                  <a:spcPct val="100000"/>
                </a:lnSpc>
                <a:spcBef>
                  <a:spcPts val="100"/>
                </a:spcBef>
                <a:defRPr sz="4000" spc="11">
                  <a:solidFill>
                    <a:srgbClr val="231F20"/>
                  </a:solidFill>
                </a:defRPr>
              </a:lvl1pPr>
            </a:lstStyle>
            <a:p>
              <a:r>
                <a:t>PTM</a:t>
              </a:r>
            </a:p>
          </p:txBody>
        </p:sp>
        <p:sp>
          <p:nvSpPr>
            <p:cNvPr id="2021" name="object 23"/>
            <p:cNvSpPr txBox="1"/>
            <p:nvPr/>
          </p:nvSpPr>
          <p:spPr>
            <a:xfrm>
              <a:off x="9917141" y="8926334"/>
              <a:ext cx="377392" cy="6785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R="0">
                <a:lnSpc>
                  <a:spcPct val="100000"/>
                </a:lnSpc>
                <a:defRPr b="1" spc="-4">
                  <a:solidFill>
                    <a:srgbClr val="231F20"/>
                  </a:solidFill>
                </a:defRPr>
              </a:lvl1pPr>
            </a:lstStyle>
            <a:p>
              <a:r>
                <a:t>2</a:t>
              </a:r>
            </a:p>
          </p:txBody>
        </p:sp>
        <p:sp>
          <p:nvSpPr>
            <p:cNvPr id="2036" name="Circle"/>
            <p:cNvSpPr/>
            <p:nvPr/>
          </p:nvSpPr>
          <p:spPr>
            <a:xfrm>
              <a:off x="9687274" y="8844274"/>
              <a:ext cx="837128" cy="837128"/>
            </a:xfrm>
            <a:prstGeom prst="ellipse">
              <a:avLst/>
            </a:prstGeom>
            <a:ln w="25400">
              <a:solidFill>
                <a:srgbClr val="4F81BD"/>
              </a:solidFill>
            </a:ln>
          </p:spPr>
          <p:txBody>
            <a:bodyPr lIns="55451" tIns="55451" rIns="55451" bIns="55451" anchor="ctr"/>
            <a:lstStyle/>
            <a:p>
              <a:pPr marR="0" indent="0">
                <a:lnSpc>
                  <a:spcPct val="100000"/>
                </a:lnSpc>
                <a:defRPr sz="2000" spc="0"/>
              </a:pPr>
              <a:endParaRPr/>
            </a:p>
          </p:txBody>
        </p:sp>
      </p:grpSp>
      <p:grpSp>
        <p:nvGrpSpPr>
          <p:cNvPr id="5" name="Group 4">
            <a:extLst>
              <a:ext uri="{FF2B5EF4-FFF2-40B4-BE49-F238E27FC236}">
                <a16:creationId xmlns:a16="http://schemas.microsoft.com/office/drawing/2014/main" id="{002B7634-7507-4F2D-81C8-379468322978}"/>
              </a:ext>
            </a:extLst>
          </p:cNvPr>
          <p:cNvGrpSpPr/>
          <p:nvPr/>
        </p:nvGrpSpPr>
        <p:grpSpPr>
          <a:xfrm>
            <a:off x="12700883" y="5792624"/>
            <a:ext cx="5527121" cy="4579016"/>
            <a:chOff x="12700883" y="5792624"/>
            <a:chExt cx="5527121" cy="4579016"/>
          </a:xfrm>
        </p:grpSpPr>
        <p:sp>
          <p:nvSpPr>
            <p:cNvPr id="2023" name="object 26"/>
            <p:cNvSpPr/>
            <p:nvPr/>
          </p:nvSpPr>
          <p:spPr>
            <a:xfrm>
              <a:off x="14453908" y="6760664"/>
              <a:ext cx="30124" cy="3014155"/>
            </a:xfrm>
            <a:prstGeom prst="line">
              <a:avLst/>
            </a:prstGeom>
            <a:noFill/>
            <a:ln w="38100" cap="flat">
              <a:solidFill>
                <a:srgbClr val="ED1C24"/>
              </a:solidFill>
              <a:prstDash val="solid"/>
              <a:round/>
            </a:ln>
            <a:effectLst/>
          </p:spPr>
          <p:txBody>
            <a:bodyPr wrap="square" lIns="55451" tIns="55451" rIns="55451" bIns="55451" numCol="1" anchor="t">
              <a:noAutofit/>
            </a:bodyPr>
            <a:lstStyle/>
            <a:p>
              <a:pPr marR="0" indent="0">
                <a:lnSpc>
                  <a:spcPct val="100000"/>
                </a:lnSpc>
                <a:defRPr sz="2000" spc="0"/>
              </a:pPr>
              <a:endParaRPr dirty="0"/>
            </a:p>
          </p:txBody>
        </p:sp>
        <p:sp>
          <p:nvSpPr>
            <p:cNvPr id="2024" name="object 27"/>
            <p:cNvSpPr/>
            <p:nvPr/>
          </p:nvSpPr>
          <p:spPr>
            <a:xfrm>
              <a:off x="16138336" y="8255101"/>
              <a:ext cx="12535" cy="1519763"/>
            </a:xfrm>
            <a:prstGeom prst="line">
              <a:avLst/>
            </a:prstGeom>
            <a:noFill/>
            <a:ln w="38100" cap="flat">
              <a:solidFill>
                <a:srgbClr val="ED1C24"/>
              </a:solidFill>
              <a:prstDash val="solid"/>
              <a:round/>
            </a:ln>
            <a:effectLst/>
          </p:spPr>
          <p:txBody>
            <a:bodyPr wrap="square" lIns="55451" tIns="55451" rIns="55451" bIns="55451" numCol="1" anchor="t">
              <a:noAutofit/>
            </a:bodyPr>
            <a:lstStyle/>
            <a:p>
              <a:pPr marR="0" indent="0">
                <a:lnSpc>
                  <a:spcPct val="100000"/>
                </a:lnSpc>
                <a:defRPr sz="2000" spc="0"/>
              </a:pPr>
              <a:endParaRPr dirty="0"/>
            </a:p>
          </p:txBody>
        </p:sp>
        <p:sp>
          <p:nvSpPr>
            <p:cNvPr id="2022" name="object 25"/>
            <p:cNvSpPr/>
            <p:nvPr/>
          </p:nvSpPr>
          <p:spPr>
            <a:xfrm flipV="1">
              <a:off x="13411033" y="9762257"/>
              <a:ext cx="4816971" cy="12544"/>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z="2000" spc="0"/>
              </a:pPr>
              <a:endParaRPr/>
            </a:p>
          </p:txBody>
        </p:sp>
        <p:sp>
          <p:nvSpPr>
            <p:cNvPr id="2025" name="object 28"/>
            <p:cNvSpPr/>
            <p:nvPr/>
          </p:nvSpPr>
          <p:spPr>
            <a:xfrm>
              <a:off x="14936506" y="9103699"/>
              <a:ext cx="655899" cy="2"/>
            </a:xfrm>
            <a:prstGeom prst="line">
              <a:avLst/>
            </a:prstGeom>
            <a:noFill/>
            <a:ln w="25400" cap="flat">
              <a:solidFill>
                <a:srgbClr val="231F20"/>
              </a:solidFill>
              <a:prstDash val="solid"/>
              <a:round/>
            </a:ln>
            <a:effectLst/>
          </p:spPr>
          <p:txBody>
            <a:bodyPr wrap="square" lIns="55451" tIns="55451" rIns="55451" bIns="55451" numCol="1" anchor="t">
              <a:noAutofit/>
            </a:bodyPr>
            <a:lstStyle/>
            <a:p>
              <a:pPr marR="0" indent="0">
                <a:lnSpc>
                  <a:spcPct val="100000"/>
                </a:lnSpc>
                <a:defRPr sz="2000" spc="0"/>
              </a:pPr>
              <a:endParaRPr/>
            </a:p>
          </p:txBody>
        </p:sp>
        <p:grpSp>
          <p:nvGrpSpPr>
            <p:cNvPr id="2028" name="object 29"/>
            <p:cNvGrpSpPr/>
            <p:nvPr/>
          </p:nvGrpSpPr>
          <p:grpSpPr>
            <a:xfrm>
              <a:off x="14707186" y="8923037"/>
              <a:ext cx="1114505" cy="361374"/>
              <a:chOff x="0" y="0"/>
              <a:chExt cx="1114504" cy="361372"/>
            </a:xfrm>
          </p:grpSpPr>
          <p:sp>
            <p:nvSpPr>
              <p:cNvPr id="2026" name="Shape"/>
              <p:cNvSpPr/>
              <p:nvPr/>
            </p:nvSpPr>
            <p:spPr>
              <a:xfrm>
                <a:off x="-1" y="0"/>
                <a:ext cx="324743" cy="3613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582" y="2135"/>
                    </a:lnTo>
                    <a:lnTo>
                      <a:pt x="15142" y="4190"/>
                    </a:lnTo>
                    <a:lnTo>
                      <a:pt x="11422" y="6125"/>
                    </a:lnTo>
                    <a:lnTo>
                      <a:pt x="7563" y="7897"/>
                    </a:lnTo>
                    <a:lnTo>
                      <a:pt x="3709" y="9469"/>
                    </a:lnTo>
                    <a:lnTo>
                      <a:pt x="0" y="10799"/>
                    </a:lnTo>
                    <a:lnTo>
                      <a:pt x="3709" y="12129"/>
                    </a:lnTo>
                    <a:lnTo>
                      <a:pt x="7563" y="13702"/>
                    </a:lnTo>
                    <a:lnTo>
                      <a:pt x="11422" y="15475"/>
                    </a:lnTo>
                    <a:lnTo>
                      <a:pt x="15142" y="17410"/>
                    </a:lnTo>
                    <a:lnTo>
                      <a:pt x="18582" y="19465"/>
                    </a:lnTo>
                    <a:lnTo>
                      <a:pt x="21600" y="21600"/>
                    </a:lnTo>
                    <a:lnTo>
                      <a:pt x="17253" y="10799"/>
                    </a:lnTo>
                    <a:lnTo>
                      <a:pt x="21600" y="0"/>
                    </a:lnTo>
                    <a:close/>
                  </a:path>
                </a:pathLst>
              </a:custGeom>
              <a:solidFill>
                <a:srgbClr val="231F20"/>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sp>
            <p:nvSpPr>
              <p:cNvPr id="2027" name="Shape"/>
              <p:cNvSpPr/>
              <p:nvPr/>
            </p:nvSpPr>
            <p:spPr>
              <a:xfrm>
                <a:off x="789761" y="0"/>
                <a:ext cx="324744" cy="361373"/>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lnTo>
                      <a:pt x="17891" y="9469"/>
                    </a:lnTo>
                    <a:lnTo>
                      <a:pt x="14037" y="7897"/>
                    </a:lnTo>
                    <a:lnTo>
                      <a:pt x="10178" y="6125"/>
                    </a:lnTo>
                    <a:lnTo>
                      <a:pt x="6458" y="4190"/>
                    </a:lnTo>
                    <a:lnTo>
                      <a:pt x="3018" y="2135"/>
                    </a:lnTo>
                    <a:lnTo>
                      <a:pt x="0" y="0"/>
                    </a:lnTo>
                    <a:lnTo>
                      <a:pt x="4346" y="10799"/>
                    </a:lnTo>
                    <a:lnTo>
                      <a:pt x="0" y="21600"/>
                    </a:lnTo>
                    <a:lnTo>
                      <a:pt x="3018" y="19465"/>
                    </a:lnTo>
                    <a:lnTo>
                      <a:pt x="6458" y="17410"/>
                    </a:lnTo>
                    <a:lnTo>
                      <a:pt x="10178" y="15475"/>
                    </a:lnTo>
                    <a:lnTo>
                      <a:pt x="14037" y="13702"/>
                    </a:lnTo>
                    <a:lnTo>
                      <a:pt x="17891" y="12129"/>
                    </a:lnTo>
                    <a:lnTo>
                      <a:pt x="21600" y="10799"/>
                    </a:lnTo>
                    <a:close/>
                  </a:path>
                </a:pathLst>
              </a:custGeom>
              <a:solidFill>
                <a:srgbClr val="231F20"/>
              </a:solidFill>
              <a:ln w="12700" cap="flat">
                <a:noFill/>
                <a:miter lim="400000"/>
              </a:ln>
              <a:effectLst/>
            </p:spPr>
            <p:txBody>
              <a:bodyPr wrap="square" lIns="55451" tIns="55451" rIns="55451" bIns="55451" numCol="1" anchor="t">
                <a:noAutofit/>
              </a:bodyPr>
              <a:lstStyle/>
              <a:p>
                <a:pPr marR="0" indent="0">
                  <a:lnSpc>
                    <a:spcPct val="100000"/>
                  </a:lnSpc>
                  <a:defRPr sz="2000" spc="0"/>
                </a:pPr>
                <a:endParaRPr/>
              </a:p>
            </p:txBody>
          </p:sp>
        </p:grpSp>
        <p:sp>
          <p:nvSpPr>
            <p:cNvPr id="2030" name="object 30"/>
            <p:cNvSpPr txBox="1"/>
            <p:nvPr/>
          </p:nvSpPr>
          <p:spPr>
            <a:xfrm>
              <a:off x="14945128" y="9890465"/>
              <a:ext cx="763253" cy="481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R="0">
                <a:lnSpc>
                  <a:spcPct val="100000"/>
                </a:lnSpc>
                <a:spcBef>
                  <a:spcPts val="100"/>
                </a:spcBef>
                <a:defRPr sz="3400" spc="5">
                  <a:solidFill>
                    <a:srgbClr val="231F20"/>
                  </a:solidFill>
                </a:defRPr>
              </a:lvl1pPr>
            </a:lstStyle>
            <a:p>
              <a:r>
                <a:rPr dirty="0"/>
                <a:t>m/z</a:t>
              </a:r>
            </a:p>
          </p:txBody>
        </p:sp>
        <p:sp>
          <p:nvSpPr>
            <p:cNvPr id="2031" name="object 31"/>
            <p:cNvSpPr txBox="1"/>
            <p:nvPr/>
          </p:nvSpPr>
          <p:spPr>
            <a:xfrm>
              <a:off x="14995776" y="8345349"/>
              <a:ext cx="690086" cy="481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R="0">
                <a:lnSpc>
                  <a:spcPct val="100000"/>
                </a:lnSpc>
                <a:spcBef>
                  <a:spcPts val="100"/>
                </a:spcBef>
                <a:defRPr sz="3400" spc="5">
                  <a:solidFill>
                    <a:srgbClr val="231F20"/>
                  </a:solidFill>
                </a:defRPr>
              </a:lvl1pPr>
            </a:lstStyle>
            <a:p>
              <a:r>
                <a:t>Δm</a:t>
              </a:r>
            </a:p>
          </p:txBody>
        </p:sp>
        <p:sp>
          <p:nvSpPr>
            <p:cNvPr id="2032" name="object 33"/>
            <p:cNvSpPr txBox="1"/>
            <p:nvPr/>
          </p:nvSpPr>
          <p:spPr>
            <a:xfrm>
              <a:off x="14294665" y="5919382"/>
              <a:ext cx="326560" cy="554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R="0">
                <a:lnSpc>
                  <a:spcPct val="100000"/>
                </a:lnSpc>
                <a:spcBef>
                  <a:spcPts val="100"/>
                </a:spcBef>
                <a:defRPr sz="4000" b="1" spc="0">
                  <a:solidFill>
                    <a:srgbClr val="231F20"/>
                  </a:solidFill>
                </a:defRPr>
              </a:lvl1pPr>
            </a:lstStyle>
            <a:p>
              <a:r>
                <a:rPr dirty="0"/>
                <a:t>1</a:t>
              </a:r>
            </a:p>
          </p:txBody>
        </p:sp>
        <p:sp>
          <p:nvSpPr>
            <p:cNvPr id="2033" name="object 35"/>
            <p:cNvSpPr txBox="1"/>
            <p:nvPr/>
          </p:nvSpPr>
          <p:spPr>
            <a:xfrm>
              <a:off x="15969122" y="7406598"/>
              <a:ext cx="326560" cy="554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R="0">
                <a:lnSpc>
                  <a:spcPct val="100000"/>
                </a:lnSpc>
                <a:spcBef>
                  <a:spcPts val="100"/>
                </a:spcBef>
                <a:defRPr sz="4000" b="1" spc="0">
                  <a:solidFill>
                    <a:srgbClr val="231F20"/>
                  </a:solidFill>
                </a:defRPr>
              </a:lvl1pPr>
            </a:lstStyle>
            <a:p>
              <a:r>
                <a:rPr dirty="0"/>
                <a:t>2</a:t>
              </a:r>
            </a:p>
          </p:txBody>
        </p:sp>
        <p:sp>
          <p:nvSpPr>
            <p:cNvPr id="2037" name="Circle"/>
            <p:cNvSpPr/>
            <p:nvPr/>
          </p:nvSpPr>
          <p:spPr>
            <a:xfrm>
              <a:off x="14039380" y="5792624"/>
              <a:ext cx="837128" cy="837128"/>
            </a:xfrm>
            <a:prstGeom prst="ellipse">
              <a:avLst/>
            </a:prstGeom>
            <a:ln w="25400">
              <a:solidFill>
                <a:srgbClr val="4F81BD"/>
              </a:solidFill>
            </a:ln>
          </p:spPr>
          <p:txBody>
            <a:bodyPr lIns="55451" tIns="55451" rIns="55451" bIns="55451" anchor="ctr"/>
            <a:lstStyle/>
            <a:p>
              <a:pPr marR="0" indent="0">
                <a:lnSpc>
                  <a:spcPct val="100000"/>
                </a:lnSpc>
                <a:defRPr sz="2000" spc="0"/>
              </a:pPr>
              <a:endParaRPr/>
            </a:p>
          </p:txBody>
        </p:sp>
        <p:sp>
          <p:nvSpPr>
            <p:cNvPr id="2038" name="Circle"/>
            <p:cNvSpPr/>
            <p:nvPr/>
          </p:nvSpPr>
          <p:spPr>
            <a:xfrm>
              <a:off x="15713837" y="7279840"/>
              <a:ext cx="837129" cy="837129"/>
            </a:xfrm>
            <a:prstGeom prst="ellipse">
              <a:avLst/>
            </a:prstGeom>
            <a:ln w="25400">
              <a:solidFill>
                <a:srgbClr val="4F81BD"/>
              </a:solidFill>
            </a:ln>
          </p:spPr>
          <p:txBody>
            <a:bodyPr lIns="55451" tIns="55451" rIns="55451" bIns="55451" anchor="ctr"/>
            <a:lstStyle/>
            <a:p>
              <a:pPr marR="0" indent="0">
                <a:lnSpc>
                  <a:spcPct val="100000"/>
                </a:lnSpc>
                <a:defRPr sz="2000" spc="0"/>
              </a:pPr>
              <a:endParaRPr/>
            </a:p>
          </p:txBody>
        </p:sp>
        <p:cxnSp>
          <p:nvCxnSpPr>
            <p:cNvPr id="4" name="Straight Connector 3">
              <a:extLst>
                <a:ext uri="{FF2B5EF4-FFF2-40B4-BE49-F238E27FC236}">
                  <a16:creationId xmlns:a16="http://schemas.microsoft.com/office/drawing/2014/main" id="{49CB09C9-4087-49E3-8E6E-8D2CE6D37BC2}"/>
                </a:ext>
              </a:extLst>
            </p:cNvPr>
            <p:cNvCxnSpPr>
              <a:cxnSpLocks/>
            </p:cNvCxnSpPr>
            <p:nvPr/>
          </p:nvCxnSpPr>
          <p:spPr>
            <a:xfrm>
              <a:off x="13398500" y="5967160"/>
              <a:ext cx="0" cy="380765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2" name="object 30">
              <a:extLst>
                <a:ext uri="{FF2B5EF4-FFF2-40B4-BE49-F238E27FC236}">
                  <a16:creationId xmlns:a16="http://schemas.microsoft.com/office/drawing/2014/main" id="{6D1B5246-C42A-48E8-9AA0-56BC8B713FC9}"/>
                </a:ext>
              </a:extLst>
            </p:cNvPr>
            <p:cNvSpPr txBox="1"/>
            <p:nvPr/>
          </p:nvSpPr>
          <p:spPr>
            <a:xfrm rot="16200000">
              <a:off x="12086852" y="7609379"/>
              <a:ext cx="1751282"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R="0">
                <a:lnSpc>
                  <a:spcPct val="100000"/>
                </a:lnSpc>
                <a:spcBef>
                  <a:spcPts val="100"/>
                </a:spcBef>
                <a:defRPr sz="3400" spc="5">
                  <a:solidFill>
                    <a:srgbClr val="231F20"/>
                  </a:solidFill>
                </a:defRPr>
              </a:lvl1pPr>
            </a:lstStyle>
            <a:p>
              <a:r>
                <a:rPr lang="en-US" dirty="0"/>
                <a:t>intensity</a:t>
              </a:r>
              <a:endParaRPr dirty="0"/>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 name="object 4"/>
          <p:cNvSpPr txBox="1">
            <a:spLocks noGrp="1"/>
          </p:cNvSpPr>
          <p:nvPr>
            <p:ph type="title"/>
          </p:nvPr>
        </p:nvSpPr>
        <p:spPr>
          <a:xfrm>
            <a:off x="1691639" y="409673"/>
            <a:ext cx="20994625" cy="1803175"/>
          </a:xfrm>
          <a:prstGeom prst="rect">
            <a:avLst/>
          </a:prstGeom>
        </p:spPr>
        <p:txBody>
          <a:bodyPr>
            <a:normAutofit fontScale="90000"/>
          </a:bodyPr>
          <a:lstStyle/>
          <a:p>
            <a:pPr indent="0" defTabSz="821110">
              <a:defRPr sz="5772"/>
            </a:pPr>
            <a:r>
              <a:t>Example Application of LC-MS/MS:</a:t>
            </a:r>
          </a:p>
          <a:p>
            <a:pPr indent="10834" defTabSz="821110">
              <a:defRPr sz="5772"/>
            </a:pPr>
            <a:r>
              <a:t>Reversible post-translational modification (PTM) </a:t>
            </a:r>
            <a:r>
              <a:rPr spc="-1776"/>
              <a:t> </a:t>
            </a:r>
            <a:r>
              <a:t>of</a:t>
            </a:r>
            <a:r>
              <a:rPr spc="-177"/>
              <a:t> </a:t>
            </a:r>
            <a:r>
              <a:t>amino</a:t>
            </a:r>
            <a:r>
              <a:rPr spc="-177"/>
              <a:t> </a:t>
            </a:r>
            <a:r>
              <a:t>acids</a:t>
            </a:r>
          </a:p>
        </p:txBody>
      </p:sp>
      <p:grpSp>
        <p:nvGrpSpPr>
          <p:cNvPr id="2045" name="Group"/>
          <p:cNvGrpSpPr/>
          <p:nvPr/>
        </p:nvGrpSpPr>
        <p:grpSpPr>
          <a:xfrm>
            <a:off x="6756400" y="3910181"/>
            <a:ext cx="10444299" cy="8984025"/>
            <a:chOff x="0" y="0"/>
            <a:chExt cx="10444298" cy="8984023"/>
          </a:xfrm>
        </p:grpSpPr>
        <p:pic>
          <p:nvPicPr>
            <p:cNvPr id="2043" name="pnas.2025299118fig04.jpg" descr="pnas.2025299118fig04.jpg"/>
            <p:cNvPicPr>
              <a:picLocks noChangeAspect="1"/>
            </p:cNvPicPr>
            <p:nvPr/>
          </p:nvPicPr>
          <p:blipFill>
            <a:blip r:embed="rId3"/>
            <a:srcRect l="60302" t="1979" b="64752"/>
            <a:stretch>
              <a:fillRect/>
            </a:stretch>
          </p:blipFill>
          <p:spPr>
            <a:xfrm>
              <a:off x="354855" y="420900"/>
              <a:ext cx="10089444" cy="8563124"/>
            </a:xfrm>
            <a:prstGeom prst="rect">
              <a:avLst/>
            </a:prstGeom>
            <a:ln w="12700" cap="flat">
              <a:noFill/>
              <a:miter lim="400000"/>
            </a:ln>
            <a:effectLst/>
          </p:spPr>
        </p:pic>
        <p:sp>
          <p:nvSpPr>
            <p:cNvPr id="2044" name="Square"/>
            <p:cNvSpPr/>
            <p:nvPr/>
          </p:nvSpPr>
          <p:spPr>
            <a:xfrm>
              <a:off x="0" y="0"/>
              <a:ext cx="1270000" cy="1270000"/>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grpSp>
      <p:sp>
        <p:nvSpPr>
          <p:cNvPr id="2046" name="Liu et al., PNAS, 2021"/>
          <p:cNvSpPr txBox="1"/>
          <p:nvPr/>
        </p:nvSpPr>
        <p:spPr>
          <a:xfrm>
            <a:off x="20125981" y="13021602"/>
            <a:ext cx="4130981" cy="626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algn="ctr" defTabSz="821531">
              <a:lnSpc>
                <a:spcPct val="100000"/>
              </a:lnSpc>
              <a:defRPr sz="3200" i="1" spc="0">
                <a:latin typeface="Helvetica Neue"/>
                <a:ea typeface="Helvetica Neue"/>
                <a:cs typeface="Helvetica Neue"/>
                <a:sym typeface="Helvetica Neue"/>
              </a:defRPr>
            </a:lvl1pPr>
          </a:lstStyle>
          <a:p>
            <a:r>
              <a:t>Liu et al., PNAS, 2021</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Questions?"/>
          <p:cNvSpPr txBox="1">
            <a:spLocks noGrp="1"/>
          </p:cNvSpPr>
          <p:nvPr>
            <p:ph type="title"/>
          </p:nvPr>
        </p:nvSpPr>
        <p:spPr>
          <a:prstGeom prst="rect">
            <a:avLst/>
          </a:prstGeom>
        </p:spPr>
        <p:txBody>
          <a:bodyPr>
            <a:normAutofit fontScale="90000"/>
          </a:bodyPr>
          <a:lstStyle>
            <a:lvl1pPr indent="14178" defTabSz="1020840">
              <a:defRPr sz="7176"/>
            </a:lvl1pPr>
          </a:lstStyle>
          <a:p>
            <a:r>
              <a:t>Questions?</a:t>
            </a:r>
          </a:p>
        </p:txBody>
      </p:sp>
      <p:sp>
        <p:nvSpPr>
          <p:cNvPr id="3" name="TextBox 2">
            <a:extLst>
              <a:ext uri="{FF2B5EF4-FFF2-40B4-BE49-F238E27FC236}">
                <a16:creationId xmlns:a16="http://schemas.microsoft.com/office/drawing/2014/main" id="{982481C2-0EEC-04C3-316E-D41A9B86F75B}"/>
              </a:ext>
            </a:extLst>
          </p:cNvPr>
          <p:cNvSpPr txBox="1"/>
          <p:nvPr/>
        </p:nvSpPr>
        <p:spPr>
          <a:xfrm>
            <a:off x="1127760" y="3679181"/>
            <a:ext cx="23256240" cy="31962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buFont typeface="Arial" panose="020B0604020202020204" pitchFamily="34" charset="0"/>
              <a:buChar char="•"/>
            </a:pPr>
            <a:r>
              <a:rPr kumimoji="0" lang="en-US" sz="4800" b="0" i="0" u="none" strike="noStrike" cap="none" spc="-105" normalizeH="0" baseline="0" dirty="0">
                <a:ln>
                  <a:noFill/>
                </a:ln>
                <a:solidFill>
                  <a:srgbClr val="000000"/>
                </a:solidFill>
                <a:effectLst/>
                <a:uFillTx/>
                <a:latin typeface="+mj-lt"/>
                <a:ea typeface="+mj-ea"/>
                <a:cs typeface="+mj-cs"/>
                <a:sym typeface="Arial"/>
              </a:rPr>
              <a:t>Resources available on my </a:t>
            </a:r>
            <a:r>
              <a:rPr kumimoji="0" lang="en-US" sz="4800" b="0" i="0" u="none" strike="noStrike" cap="none" spc="-105" normalizeH="0" baseline="0" dirty="0" err="1">
                <a:ln>
                  <a:noFill/>
                </a:ln>
                <a:solidFill>
                  <a:srgbClr val="000000"/>
                </a:solidFill>
                <a:effectLst/>
                <a:uFillTx/>
                <a:latin typeface="+mj-lt"/>
                <a:ea typeface="+mj-ea"/>
                <a:cs typeface="+mj-cs"/>
                <a:sym typeface="Arial"/>
              </a:rPr>
              <a:t>github</a:t>
            </a:r>
            <a:r>
              <a:rPr kumimoji="0" lang="en-US" sz="4800" b="0" i="0" u="none" strike="noStrike" cap="none" spc="-105" normalizeH="0" baseline="0" dirty="0">
                <a:ln>
                  <a:noFill/>
                </a:ln>
                <a:solidFill>
                  <a:srgbClr val="000000"/>
                </a:solidFill>
                <a:effectLst/>
                <a:uFillTx/>
                <a:latin typeface="+mj-lt"/>
                <a:ea typeface="+mj-ea"/>
                <a:cs typeface="+mj-cs"/>
                <a:sym typeface="Arial"/>
              </a:rPr>
              <a:t> profile (</a:t>
            </a:r>
            <a:r>
              <a:rPr kumimoji="0" lang="en-US" sz="4800" b="0" i="0" u="none" strike="noStrike" cap="none" spc="-105" normalizeH="0" baseline="0" dirty="0">
                <a:ln>
                  <a:noFill/>
                </a:ln>
                <a:solidFill>
                  <a:srgbClr val="000000"/>
                </a:solidFill>
                <a:effectLst/>
                <a:uFillTx/>
                <a:latin typeface="+mj-lt"/>
                <a:ea typeface="+mj-ea"/>
                <a:cs typeface="+mj-cs"/>
                <a:sym typeface="Arial"/>
                <a:hlinkClick r:id="rId2"/>
              </a:rPr>
              <a:t>https://github.com/kswovick</a:t>
            </a:r>
            <a:r>
              <a:rPr kumimoji="0" lang="en-US" sz="4800" b="0" i="0" u="none" strike="noStrike" cap="none" spc="-105" normalizeH="0" baseline="0" dirty="0">
                <a:ln>
                  <a:noFill/>
                </a:ln>
                <a:solidFill>
                  <a:srgbClr val="000000"/>
                </a:solidFill>
                <a:effectLst/>
                <a:uFillTx/>
                <a:latin typeface="+mj-lt"/>
                <a:ea typeface="+mj-ea"/>
                <a:cs typeface="+mj-cs"/>
                <a:sym typeface="Arial"/>
              </a:rPr>
              <a:t>)</a:t>
            </a:r>
          </a:p>
          <a:p>
            <a:pPr marL="1737360" lvl="1" indent="-685800">
              <a:buFont typeface="Arial" panose="020B0604020202020204" pitchFamily="34" charset="0"/>
              <a:buChar char="•"/>
            </a:pPr>
            <a:r>
              <a:rPr lang="en-US" dirty="0"/>
              <a:t>R packages to help with proteomic data analysis </a:t>
            </a:r>
          </a:p>
          <a:p>
            <a:pPr marL="1737360" lvl="1" indent="-685800">
              <a:buFont typeface="Arial" panose="020B0604020202020204" pitchFamily="34" charset="0"/>
              <a:buChar char="•"/>
            </a:pPr>
            <a:r>
              <a:rPr kumimoji="0" lang="en-US" b="0" i="0" u="none" strike="noStrike" cap="none" spc="-105" normalizeH="0" baseline="0" dirty="0">
                <a:ln>
                  <a:noFill/>
                </a:ln>
                <a:solidFill>
                  <a:srgbClr val="000000"/>
                </a:solidFill>
                <a:effectLst/>
                <a:uFillTx/>
                <a:latin typeface="+mj-lt"/>
                <a:ea typeface="+mj-ea"/>
                <a:cs typeface="+mj-cs"/>
                <a:sym typeface="Arial"/>
              </a:rPr>
              <a:t>This and other lectures </a:t>
            </a:r>
          </a:p>
          <a:p>
            <a:pPr marL="1737360" lvl="1" indent="-685800">
              <a:buFont typeface="Arial" panose="020B0604020202020204" pitchFamily="34" charset="0"/>
              <a:buChar char="•"/>
            </a:pPr>
            <a:r>
              <a:rPr lang="en-US" dirty="0"/>
              <a:t>Useful resources for </a:t>
            </a:r>
            <a:r>
              <a:rPr lang="en-US" dirty="0" err="1"/>
              <a:t>udnerstanding</a:t>
            </a:r>
            <a:r>
              <a:rPr lang="en-US" dirty="0"/>
              <a:t> mass spectrometry-based proteomics</a:t>
            </a:r>
            <a:endParaRPr kumimoji="0" lang="en-US" b="0" i="0" u="none" strike="noStrike" cap="none" spc="-105" normalizeH="0" baseline="0" dirty="0">
              <a:ln>
                <a:noFill/>
              </a:ln>
              <a:solidFill>
                <a:srgbClr val="000000"/>
              </a:solidFill>
              <a:effectLst/>
              <a:uFillTx/>
              <a:latin typeface="+mj-lt"/>
              <a:ea typeface="+mj-ea"/>
              <a:cs typeface="+mj-cs"/>
              <a:sym typeface="Aria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224" name="object 2"/>
          <p:cNvSpPr txBox="1"/>
          <p:nvPr/>
        </p:nvSpPr>
        <p:spPr>
          <a:xfrm>
            <a:off x="1693285" y="1049502"/>
            <a:ext cx="20997430" cy="1403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R="0" indent="15411" algn="ctr">
              <a:lnSpc>
                <a:spcPct val="100000"/>
              </a:lnSpc>
              <a:defRPr sz="7800" spc="0"/>
            </a:lvl1pPr>
          </a:lstStyle>
          <a:p>
            <a:r>
              <a:t>So why measure at the protein level?</a:t>
            </a:r>
          </a:p>
        </p:txBody>
      </p:sp>
      <p:sp>
        <p:nvSpPr>
          <p:cNvPr id="225" name="Proteins are what do the real work…"/>
          <p:cNvSpPr txBox="1">
            <a:spLocks noGrp="1"/>
          </p:cNvSpPr>
          <p:nvPr>
            <p:ph type="body" idx="1"/>
          </p:nvPr>
        </p:nvSpPr>
        <p:spPr>
          <a:xfrm>
            <a:off x="2107180" y="3218010"/>
            <a:ext cx="20097506" cy="9618205"/>
          </a:xfrm>
          <a:prstGeom prst="rect">
            <a:avLst/>
          </a:prstGeom>
        </p:spPr>
        <p:txBody>
          <a:bodyPr>
            <a:normAutofit lnSpcReduction="10000"/>
          </a:bodyPr>
          <a:lstStyle/>
          <a:p>
            <a:pPr marL="585073" indent="-585073" defTabSz="640794">
              <a:spcBef>
                <a:spcPts val="4600"/>
              </a:spcBef>
              <a:defRPr sz="4212"/>
            </a:pPr>
            <a:r>
              <a:rPr dirty="0"/>
              <a:t>Proteins are what do the real work</a:t>
            </a:r>
          </a:p>
          <a:p>
            <a:pPr marL="585073" indent="-585073" defTabSz="640794">
              <a:spcBef>
                <a:spcPts val="4600"/>
              </a:spcBef>
              <a:defRPr sz="4212"/>
            </a:pPr>
            <a:r>
              <a:rPr dirty="0"/>
              <a:t>There are many disconnects between DNA, RNA, and protein</a:t>
            </a:r>
          </a:p>
          <a:p>
            <a:pPr marL="1971912" lvl="4" indent="-585073" defTabSz="640794">
              <a:spcBef>
                <a:spcPts val="1400"/>
              </a:spcBef>
              <a:defRPr sz="4212"/>
            </a:pPr>
            <a:r>
              <a:rPr dirty="0"/>
              <a:t>Alternative splicing</a:t>
            </a:r>
          </a:p>
          <a:p>
            <a:pPr marL="1971912" lvl="4" indent="-585073" defTabSz="640794">
              <a:spcBef>
                <a:spcPts val="1400"/>
              </a:spcBef>
              <a:defRPr sz="4212"/>
            </a:pPr>
            <a:r>
              <a:rPr dirty="0"/>
              <a:t>Nonsense mediated decay</a:t>
            </a:r>
          </a:p>
          <a:p>
            <a:pPr marL="1971912" lvl="4" indent="-585073" defTabSz="640794">
              <a:spcBef>
                <a:spcPts val="1400"/>
              </a:spcBef>
              <a:defRPr sz="4212"/>
            </a:pPr>
            <a:r>
              <a:rPr dirty="0"/>
              <a:t>Post-translational modifications</a:t>
            </a:r>
          </a:p>
          <a:p>
            <a:pPr marL="1971912" lvl="4" indent="-585073" defTabSz="640794">
              <a:spcBef>
                <a:spcPts val="1400"/>
              </a:spcBef>
              <a:defRPr sz="4212"/>
            </a:pPr>
            <a:r>
              <a:rPr dirty="0"/>
              <a:t>Protein synthesis and degradation</a:t>
            </a:r>
          </a:p>
          <a:p>
            <a:pPr marL="585073" lvl="4" indent="-585073" defTabSz="640794">
              <a:spcBef>
                <a:spcPts val="4600"/>
              </a:spcBef>
              <a:defRPr sz="4212"/>
            </a:pPr>
            <a:r>
              <a:rPr dirty="0"/>
              <a:t>Measuring just nucleic acids does not inform us on:</a:t>
            </a:r>
          </a:p>
          <a:p>
            <a:pPr marL="1968743" lvl="5" indent="-585073" defTabSz="640794">
              <a:spcBef>
                <a:spcPts val="1400"/>
              </a:spcBef>
              <a:defRPr sz="4212"/>
            </a:pPr>
            <a:r>
              <a:rPr dirty="0"/>
              <a:t>Where the protein is</a:t>
            </a:r>
          </a:p>
          <a:p>
            <a:pPr marL="1968743" lvl="5" indent="-585073" defTabSz="640794">
              <a:spcBef>
                <a:spcPts val="1400"/>
              </a:spcBef>
              <a:defRPr sz="4212"/>
            </a:pPr>
            <a:r>
              <a:rPr dirty="0"/>
              <a:t>How much of the protein there is</a:t>
            </a:r>
          </a:p>
          <a:p>
            <a:pPr marL="1968743" lvl="5" indent="-585073" defTabSz="640794">
              <a:spcBef>
                <a:spcPts val="1400"/>
              </a:spcBef>
              <a:defRPr sz="4212"/>
            </a:pPr>
            <a:r>
              <a:rPr dirty="0"/>
              <a:t>How rapidly that protein is turned over </a:t>
            </a:r>
            <a:endParaRPr lang="en-US" dirty="0"/>
          </a:p>
          <a:p>
            <a:pPr marL="1968743" lvl="5" indent="-585073" defTabSz="640794">
              <a:spcBef>
                <a:spcPts val="1400"/>
              </a:spcBef>
              <a:defRPr sz="4212"/>
            </a:pPr>
            <a:r>
              <a:rPr dirty="0"/>
              <a:t>Presence and location of post-translational modifications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5">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Group"/>
          <p:cNvGrpSpPr/>
          <p:nvPr/>
        </p:nvGrpSpPr>
        <p:grpSpPr>
          <a:xfrm>
            <a:off x="21293247" y="118785"/>
            <a:ext cx="2964014" cy="980138"/>
            <a:chOff x="0" y="0"/>
            <a:chExt cx="2964012" cy="980137"/>
          </a:xfrm>
        </p:grpSpPr>
        <p:pic>
          <p:nvPicPr>
            <p:cNvPr id="229" name="image.png" descr="image.png"/>
            <p:cNvPicPr>
              <a:picLocks noChangeAspect="1"/>
            </p:cNvPicPr>
            <p:nvPr/>
          </p:nvPicPr>
          <p:blipFill>
            <a:blip r:embed="rId3"/>
            <a:srcRect l="755" t="21951" r="58673" b="13019"/>
            <a:stretch>
              <a:fillRect/>
            </a:stretch>
          </p:blipFill>
          <p:spPr>
            <a:xfrm>
              <a:off x="29384" y="0"/>
              <a:ext cx="2905058" cy="657087"/>
            </a:xfrm>
            <a:prstGeom prst="rect">
              <a:avLst/>
            </a:prstGeom>
            <a:ln w="12700" cap="flat">
              <a:noFill/>
              <a:miter lim="400000"/>
            </a:ln>
            <a:effectLst/>
          </p:spPr>
        </p:pic>
        <p:pic>
          <p:nvPicPr>
            <p:cNvPr id="230" name="image.png" descr="image.png"/>
            <p:cNvPicPr>
              <a:picLocks noChangeAspect="1"/>
            </p:cNvPicPr>
            <p:nvPr/>
          </p:nvPicPr>
          <p:blipFill>
            <a:blip r:embed="rId3"/>
            <a:srcRect l="58605" t="42052" b="28455"/>
            <a:stretch>
              <a:fillRect/>
            </a:stretch>
          </p:blipFill>
          <p:spPr>
            <a:xfrm>
              <a:off x="0" y="682135"/>
              <a:ext cx="2964013" cy="298003"/>
            </a:xfrm>
            <a:prstGeom prst="rect">
              <a:avLst/>
            </a:prstGeom>
            <a:ln w="12700" cap="flat">
              <a:noFill/>
              <a:miter lim="400000"/>
            </a:ln>
            <a:effectLst/>
          </p:spPr>
        </p:pic>
      </p:grpSp>
      <p:sp>
        <p:nvSpPr>
          <p:cNvPr id="232"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233"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R="0" indent="15411" algn="ctr">
              <a:lnSpc>
                <a:spcPct val="100000"/>
              </a:lnSpc>
              <a:defRPr sz="7800" spc="0"/>
            </a:lvl1pPr>
          </a:lstStyle>
          <a:p>
            <a:r>
              <a:t>Why is measuring protein levels so difficult?</a:t>
            </a:r>
          </a:p>
        </p:txBody>
      </p:sp>
      <p:sp>
        <p:nvSpPr>
          <p:cNvPr id="234" name="Proteins have a wide range of biophysical properties"/>
          <p:cNvSpPr txBox="1"/>
          <p:nvPr/>
        </p:nvSpPr>
        <p:spPr>
          <a:xfrm>
            <a:off x="4165729" y="2793797"/>
            <a:ext cx="16052541" cy="907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defTabSz="821531">
              <a:lnSpc>
                <a:spcPct val="100000"/>
              </a:lnSpc>
              <a:spcBef>
                <a:spcPts val="5900"/>
              </a:spcBef>
              <a:defRPr sz="5400" spc="0"/>
            </a:lvl1pPr>
          </a:lstStyle>
          <a:p>
            <a:r>
              <a:rPr dirty="0"/>
              <a:t>Proteins have a wide range of biophysical properties</a:t>
            </a:r>
          </a:p>
        </p:txBody>
      </p:sp>
      <p:sp>
        <p:nvSpPr>
          <p:cNvPr id="235" name="Puthenveeti and Vinogradova, JBC Reviews, 2019…"/>
          <p:cNvSpPr txBox="1"/>
          <p:nvPr/>
        </p:nvSpPr>
        <p:spPr>
          <a:xfrm>
            <a:off x="15036382" y="11982584"/>
            <a:ext cx="9263000" cy="16173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marR="0" indent="0" algn="r" defTabSz="821531">
              <a:lnSpc>
                <a:spcPct val="100000"/>
              </a:lnSpc>
              <a:defRPr sz="3200" i="1" spc="0">
                <a:latin typeface="Helvetica Neue"/>
                <a:ea typeface="Helvetica Neue"/>
                <a:cs typeface="Helvetica Neue"/>
                <a:sym typeface="Helvetica Neue"/>
              </a:defRPr>
            </a:pPr>
            <a:r>
              <a:t>Puthenveeti and Vinogradova, JBC Reviews, 2019</a:t>
            </a:r>
          </a:p>
          <a:p>
            <a:pPr marR="0" indent="0" algn="r" defTabSz="821531">
              <a:lnSpc>
                <a:spcPct val="100000"/>
              </a:lnSpc>
              <a:defRPr sz="3200" i="1" spc="0">
                <a:latin typeface="Helvetica Neue"/>
                <a:ea typeface="Helvetica Neue"/>
                <a:cs typeface="Helvetica Neue"/>
                <a:sym typeface="Helvetica Neue"/>
              </a:defRPr>
            </a:pPr>
            <a:r>
              <a:t>Tang et al., J. Voice, 2017</a:t>
            </a:r>
          </a:p>
          <a:p>
            <a:pPr marR="0" indent="0" algn="r" defTabSz="821531">
              <a:lnSpc>
                <a:spcPct val="100000"/>
              </a:lnSpc>
              <a:defRPr sz="3200" i="1" spc="0">
                <a:latin typeface="Helvetica Neue"/>
                <a:ea typeface="Helvetica Neue"/>
                <a:cs typeface="Helvetica Neue"/>
                <a:sym typeface="Helvetica Neue"/>
              </a:defRPr>
            </a:pPr>
            <a:r>
              <a:t>William Eaton, Journal of Biological Physics, 2021 </a:t>
            </a:r>
          </a:p>
        </p:txBody>
      </p:sp>
      <p:grpSp>
        <p:nvGrpSpPr>
          <p:cNvPr id="241" name="Group"/>
          <p:cNvGrpSpPr/>
          <p:nvPr/>
        </p:nvGrpSpPr>
        <p:grpSpPr>
          <a:xfrm>
            <a:off x="14938688" y="6247673"/>
            <a:ext cx="1725884" cy="4656643"/>
            <a:chOff x="0" y="0"/>
            <a:chExt cx="1725883" cy="4656641"/>
          </a:xfrm>
        </p:grpSpPr>
        <p:pic>
          <p:nvPicPr>
            <p:cNvPr id="236" name="Screen Shot 2022-03-18 at 10.26.59 AM.png" descr="Screen Shot 2022-03-18 at 10.26.59 AM.png"/>
            <p:cNvPicPr>
              <a:picLocks noChangeAspect="1"/>
            </p:cNvPicPr>
            <p:nvPr/>
          </p:nvPicPr>
          <p:blipFill>
            <a:blip r:embed="rId4"/>
            <a:srcRect t="5386" b="1147"/>
            <a:stretch>
              <a:fillRect/>
            </a:stretch>
          </p:blipFill>
          <p:spPr>
            <a:xfrm>
              <a:off x="130605" y="0"/>
              <a:ext cx="1556430" cy="4656642"/>
            </a:xfrm>
            <a:prstGeom prst="rect">
              <a:avLst/>
            </a:prstGeom>
            <a:ln w="12700" cap="flat">
              <a:noFill/>
              <a:miter lim="400000"/>
            </a:ln>
            <a:effectLst/>
          </p:spPr>
        </p:pic>
        <p:sp>
          <p:nvSpPr>
            <p:cNvPr id="237" name="Rectangle"/>
            <p:cNvSpPr/>
            <p:nvPr/>
          </p:nvSpPr>
          <p:spPr>
            <a:xfrm>
              <a:off x="69795" y="941283"/>
              <a:ext cx="723212" cy="219624"/>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238" name="Rectangle"/>
            <p:cNvSpPr/>
            <p:nvPr/>
          </p:nvSpPr>
          <p:spPr>
            <a:xfrm>
              <a:off x="0" y="2141497"/>
              <a:ext cx="723212" cy="395960"/>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239" name="Rectangle"/>
            <p:cNvSpPr/>
            <p:nvPr/>
          </p:nvSpPr>
          <p:spPr>
            <a:xfrm>
              <a:off x="1417406" y="2238336"/>
              <a:ext cx="308478" cy="202283"/>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240" name="Rectangle"/>
            <p:cNvSpPr/>
            <p:nvPr/>
          </p:nvSpPr>
          <p:spPr>
            <a:xfrm>
              <a:off x="69795" y="3704665"/>
              <a:ext cx="723212" cy="219624"/>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grpSp>
      <p:pic>
        <p:nvPicPr>
          <p:cNvPr id="242" name="Screen Shot 2022-03-18 at 10.33.25 AM.png" descr="Screen Shot 2022-03-18 at 10.33.25 AM.png"/>
          <p:cNvPicPr>
            <a:picLocks noChangeAspect="1"/>
          </p:cNvPicPr>
          <p:nvPr/>
        </p:nvPicPr>
        <p:blipFill>
          <a:blip r:embed="rId5"/>
          <a:stretch>
            <a:fillRect/>
          </a:stretch>
        </p:blipFill>
        <p:spPr>
          <a:xfrm>
            <a:off x="18553000" y="7008030"/>
            <a:ext cx="4546601" cy="3924301"/>
          </a:xfrm>
          <a:prstGeom prst="rect">
            <a:avLst/>
          </a:prstGeom>
          <a:ln w="12700">
            <a:miter lim="400000"/>
          </a:ln>
        </p:spPr>
      </p:pic>
      <p:grpSp>
        <p:nvGrpSpPr>
          <p:cNvPr id="251" name="Group"/>
          <p:cNvGrpSpPr/>
          <p:nvPr/>
        </p:nvGrpSpPr>
        <p:grpSpPr>
          <a:xfrm>
            <a:off x="1168914" y="6037605"/>
            <a:ext cx="12643117" cy="5974481"/>
            <a:chOff x="0" y="0"/>
            <a:chExt cx="12643115" cy="5974480"/>
          </a:xfrm>
        </p:grpSpPr>
        <p:pic>
          <p:nvPicPr>
            <p:cNvPr id="243" name="gr1_lrg.jpg" descr="gr1_lrg.jpg"/>
            <p:cNvPicPr>
              <a:picLocks noChangeAspect="1"/>
            </p:cNvPicPr>
            <p:nvPr/>
          </p:nvPicPr>
          <p:blipFill>
            <a:blip r:embed="rId6"/>
            <a:stretch>
              <a:fillRect/>
            </a:stretch>
          </p:blipFill>
          <p:spPr>
            <a:xfrm>
              <a:off x="0" y="107629"/>
              <a:ext cx="12643116" cy="5649893"/>
            </a:xfrm>
            <a:prstGeom prst="rect">
              <a:avLst/>
            </a:prstGeom>
            <a:ln w="12700" cap="flat">
              <a:noFill/>
              <a:miter lim="400000"/>
            </a:ln>
            <a:effectLst/>
          </p:spPr>
        </p:pic>
        <p:sp>
          <p:nvSpPr>
            <p:cNvPr id="244" name="Rectangle"/>
            <p:cNvSpPr/>
            <p:nvPr/>
          </p:nvSpPr>
          <p:spPr>
            <a:xfrm>
              <a:off x="9465271" y="0"/>
              <a:ext cx="1846060" cy="387583"/>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245" name="Rectangle"/>
            <p:cNvSpPr/>
            <p:nvPr/>
          </p:nvSpPr>
          <p:spPr>
            <a:xfrm>
              <a:off x="9689911" y="362790"/>
              <a:ext cx="1396779" cy="821539"/>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246" name="Rectangle"/>
            <p:cNvSpPr/>
            <p:nvPr/>
          </p:nvSpPr>
          <p:spPr>
            <a:xfrm>
              <a:off x="5549512" y="476096"/>
              <a:ext cx="1846060" cy="387584"/>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247" name="Rectangle"/>
            <p:cNvSpPr/>
            <p:nvPr/>
          </p:nvSpPr>
          <p:spPr>
            <a:xfrm>
              <a:off x="9016" y="4248587"/>
              <a:ext cx="6745218" cy="1725894"/>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248" name="Rectangle"/>
            <p:cNvSpPr/>
            <p:nvPr/>
          </p:nvSpPr>
          <p:spPr>
            <a:xfrm>
              <a:off x="6886344" y="4015230"/>
              <a:ext cx="2076828" cy="980139"/>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249" name="Rectangle"/>
            <p:cNvSpPr/>
            <p:nvPr/>
          </p:nvSpPr>
          <p:spPr>
            <a:xfrm>
              <a:off x="8855051" y="4208197"/>
              <a:ext cx="214536" cy="821538"/>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sp>
          <p:nvSpPr>
            <p:cNvPr id="250" name="Rectangle"/>
            <p:cNvSpPr/>
            <p:nvPr/>
          </p:nvSpPr>
          <p:spPr>
            <a:xfrm>
              <a:off x="9636991" y="5456547"/>
              <a:ext cx="1984033" cy="387584"/>
            </a:xfrm>
            <a:prstGeom prst="rect">
              <a:avLst/>
            </a:prstGeom>
            <a:solidFill>
              <a:srgbClr val="FFFFFF"/>
            </a:solidFill>
            <a:ln w="12700" cap="flat">
              <a:noFill/>
              <a:miter lim="400000"/>
            </a:ln>
            <a:effectLst/>
          </p:spPr>
          <p:txBody>
            <a:bodyPr wrap="square" lIns="71437" tIns="71437" rIns="71437" bIns="71437" numCol="1" anchor="ctr">
              <a:noAutofit/>
            </a:bodyPr>
            <a:lstStyle/>
            <a:p>
              <a:pPr marR="0" indent="0" algn="ctr" defTabSz="821531">
                <a:lnSpc>
                  <a:spcPct val="100000"/>
                </a:lnSpc>
                <a:defRPr sz="3000" spc="0">
                  <a:solidFill>
                    <a:srgbClr val="FFFFFF"/>
                  </a:solidFill>
                  <a:latin typeface="+mn-lt"/>
                  <a:ea typeface="+mn-ea"/>
                  <a:cs typeface="+mn-cs"/>
                  <a:sym typeface="Helvetica Neue Medium"/>
                </a:defRPr>
              </a:pPr>
              <a:endParaRPr/>
            </a:p>
          </p:txBody>
        </p:sp>
      </p:grpSp>
      <p:sp>
        <p:nvSpPr>
          <p:cNvPr id="252" name="Membrane proteins"/>
          <p:cNvSpPr txBox="1"/>
          <p:nvPr/>
        </p:nvSpPr>
        <p:spPr>
          <a:xfrm>
            <a:off x="4892798" y="5453939"/>
            <a:ext cx="3437980" cy="5622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defTabSz="821531">
              <a:lnSpc>
                <a:spcPct val="100000"/>
              </a:lnSpc>
              <a:spcBef>
                <a:spcPts val="4500"/>
              </a:spcBef>
              <a:defRPr sz="3000" spc="0"/>
            </a:lvl1pPr>
          </a:lstStyle>
          <a:p>
            <a:r>
              <a:rPr dirty="0"/>
              <a:t>Membrane proteins</a:t>
            </a:r>
          </a:p>
        </p:txBody>
      </p:sp>
      <p:sp>
        <p:nvSpPr>
          <p:cNvPr id="253" name="Pro-collagen"/>
          <p:cNvSpPr txBox="1"/>
          <p:nvPr/>
        </p:nvSpPr>
        <p:spPr>
          <a:xfrm>
            <a:off x="14597922" y="5453939"/>
            <a:ext cx="2294609" cy="5622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defTabSz="821531">
              <a:lnSpc>
                <a:spcPct val="100000"/>
              </a:lnSpc>
              <a:spcBef>
                <a:spcPts val="4500"/>
              </a:spcBef>
              <a:defRPr sz="3000" spc="0"/>
            </a:lvl1pPr>
          </a:lstStyle>
          <a:p>
            <a:r>
              <a:t>Pro-collagen</a:t>
            </a:r>
          </a:p>
        </p:txBody>
      </p:sp>
      <p:sp>
        <p:nvSpPr>
          <p:cNvPr id="254" name="Hemoglobin"/>
          <p:cNvSpPr txBox="1"/>
          <p:nvPr/>
        </p:nvSpPr>
        <p:spPr>
          <a:xfrm>
            <a:off x="19376722" y="5453939"/>
            <a:ext cx="2188754" cy="5622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defTabSz="821531">
              <a:lnSpc>
                <a:spcPct val="100000"/>
              </a:lnSpc>
              <a:spcBef>
                <a:spcPts val="4500"/>
              </a:spcBef>
              <a:defRPr sz="3000" spc="0"/>
            </a:lvl1pPr>
          </a:lstStyle>
          <a:p>
            <a:r>
              <a:t>Hemoglobin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3" grpId="0" animBg="1"/>
      <p:bldP spid="2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0" name="Group"/>
          <p:cNvGrpSpPr/>
          <p:nvPr/>
        </p:nvGrpSpPr>
        <p:grpSpPr>
          <a:xfrm>
            <a:off x="21293247" y="118785"/>
            <a:ext cx="2964014" cy="980138"/>
            <a:chOff x="0" y="0"/>
            <a:chExt cx="2964012" cy="980137"/>
          </a:xfrm>
        </p:grpSpPr>
        <p:pic>
          <p:nvPicPr>
            <p:cNvPr id="258" name="image.png" descr="image.png"/>
            <p:cNvPicPr>
              <a:picLocks noChangeAspect="1"/>
            </p:cNvPicPr>
            <p:nvPr/>
          </p:nvPicPr>
          <p:blipFill>
            <a:blip r:embed="rId3"/>
            <a:srcRect l="755" t="21951" r="58673" b="13019"/>
            <a:stretch>
              <a:fillRect/>
            </a:stretch>
          </p:blipFill>
          <p:spPr>
            <a:xfrm>
              <a:off x="29384" y="0"/>
              <a:ext cx="2905058" cy="657087"/>
            </a:xfrm>
            <a:prstGeom prst="rect">
              <a:avLst/>
            </a:prstGeom>
            <a:ln w="12700" cap="flat">
              <a:noFill/>
              <a:miter lim="400000"/>
            </a:ln>
            <a:effectLst/>
          </p:spPr>
        </p:pic>
        <p:pic>
          <p:nvPicPr>
            <p:cNvPr id="259" name="image.png" descr="image.png"/>
            <p:cNvPicPr>
              <a:picLocks noChangeAspect="1"/>
            </p:cNvPicPr>
            <p:nvPr/>
          </p:nvPicPr>
          <p:blipFill>
            <a:blip r:embed="rId3"/>
            <a:srcRect l="58605" t="42052" b="28455"/>
            <a:stretch>
              <a:fillRect/>
            </a:stretch>
          </p:blipFill>
          <p:spPr>
            <a:xfrm>
              <a:off x="0" y="682135"/>
              <a:ext cx="2964013" cy="298003"/>
            </a:xfrm>
            <a:prstGeom prst="rect">
              <a:avLst/>
            </a:prstGeom>
            <a:ln w="12700" cap="flat">
              <a:noFill/>
              <a:miter lim="400000"/>
            </a:ln>
            <a:effectLst/>
          </p:spPr>
        </p:pic>
      </p:grpSp>
      <p:sp>
        <p:nvSpPr>
          <p:cNvPr id="261"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262"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R="0" indent="15411" algn="ctr">
              <a:lnSpc>
                <a:spcPct val="100000"/>
              </a:lnSpc>
              <a:defRPr sz="7800" spc="0"/>
            </a:lvl1pPr>
          </a:lstStyle>
          <a:p>
            <a:r>
              <a:rPr dirty="0"/>
              <a:t>Why is measuring protein levels so difficult?</a:t>
            </a:r>
          </a:p>
        </p:txBody>
      </p:sp>
      <p:sp>
        <p:nvSpPr>
          <p:cNvPr id="263" name="Protein expression levels span a huge dynamic range"/>
          <p:cNvSpPr txBox="1"/>
          <p:nvPr/>
        </p:nvSpPr>
        <p:spPr>
          <a:xfrm>
            <a:off x="3975025" y="2793797"/>
            <a:ext cx="16433950" cy="907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defTabSz="821531">
              <a:lnSpc>
                <a:spcPct val="100000"/>
              </a:lnSpc>
              <a:spcBef>
                <a:spcPts val="5900"/>
              </a:spcBef>
              <a:defRPr sz="5400" spc="0"/>
            </a:lvl1pPr>
          </a:lstStyle>
          <a:p>
            <a:r>
              <a:t>Protein expression levels span a huge dynamic range</a:t>
            </a:r>
          </a:p>
        </p:txBody>
      </p:sp>
      <p:pic>
        <p:nvPicPr>
          <p:cNvPr id="264" name="Screen Shot 2022-03-18 at 11.15.27 AM.png" descr="Screen Shot 2022-03-18 at 11.15.27 AM.png"/>
          <p:cNvPicPr>
            <a:picLocks noChangeAspect="1"/>
          </p:cNvPicPr>
          <p:nvPr/>
        </p:nvPicPr>
        <p:blipFill>
          <a:blip r:embed="rId4"/>
          <a:stretch>
            <a:fillRect/>
          </a:stretch>
        </p:blipFill>
        <p:spPr>
          <a:xfrm>
            <a:off x="4070350" y="4280127"/>
            <a:ext cx="16243300" cy="8204201"/>
          </a:xfrm>
          <a:prstGeom prst="rect">
            <a:avLst/>
          </a:prstGeom>
          <a:ln w="12700">
            <a:miter lim="400000"/>
          </a:ln>
        </p:spPr>
      </p:pic>
      <p:sp>
        <p:nvSpPr>
          <p:cNvPr id="265" name="protein rank"/>
          <p:cNvSpPr txBox="1"/>
          <p:nvPr/>
        </p:nvSpPr>
        <p:spPr>
          <a:xfrm>
            <a:off x="10810730" y="12374474"/>
            <a:ext cx="1636555" cy="476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300" spc="-50"/>
            </a:lvl1pPr>
          </a:lstStyle>
          <a:p>
            <a:r>
              <a:t>protein rank</a:t>
            </a:r>
          </a:p>
        </p:txBody>
      </p:sp>
      <p:sp>
        <p:nvSpPr>
          <p:cNvPr id="266" name="[protein]"/>
          <p:cNvSpPr txBox="1"/>
          <p:nvPr/>
        </p:nvSpPr>
        <p:spPr>
          <a:xfrm rot="16200000">
            <a:off x="3049523" y="8144117"/>
            <a:ext cx="1168719" cy="476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300" spc="-50"/>
            </a:lvl1pPr>
          </a:lstStyle>
          <a:p>
            <a:r>
              <a:rPr dirty="0"/>
              <a:t>[protein]</a:t>
            </a:r>
          </a:p>
        </p:txBody>
      </p:sp>
      <p:sp>
        <p:nvSpPr>
          <p:cNvPr id="267" name="40 g/L"/>
          <p:cNvSpPr txBox="1"/>
          <p:nvPr/>
        </p:nvSpPr>
        <p:spPr>
          <a:xfrm>
            <a:off x="6560691" y="4900619"/>
            <a:ext cx="1214860" cy="5622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defTabSz="821531">
              <a:lnSpc>
                <a:spcPct val="100000"/>
              </a:lnSpc>
              <a:spcBef>
                <a:spcPts val="4500"/>
              </a:spcBef>
              <a:defRPr sz="3000" spc="0"/>
            </a:lvl1pPr>
          </a:lstStyle>
          <a:p>
            <a:r>
              <a:rPr dirty="0"/>
              <a:t>40 g/L</a:t>
            </a:r>
          </a:p>
        </p:txBody>
      </p:sp>
      <p:sp>
        <p:nvSpPr>
          <p:cNvPr id="268" name="400 pg/L"/>
          <p:cNvSpPr txBox="1"/>
          <p:nvPr/>
        </p:nvSpPr>
        <p:spPr>
          <a:xfrm>
            <a:off x="20766008" y="10293053"/>
            <a:ext cx="1638648" cy="5622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defTabSz="821531">
              <a:lnSpc>
                <a:spcPct val="100000"/>
              </a:lnSpc>
              <a:spcBef>
                <a:spcPts val="4500"/>
              </a:spcBef>
              <a:defRPr sz="3000" spc="0"/>
            </a:lvl1pPr>
          </a:lstStyle>
          <a:p>
            <a:r>
              <a:t>400 pg/L</a:t>
            </a:r>
          </a:p>
        </p:txBody>
      </p:sp>
      <p:sp>
        <p:nvSpPr>
          <p:cNvPr id="269" name="Line"/>
          <p:cNvSpPr/>
          <p:nvPr/>
        </p:nvSpPr>
        <p:spPr>
          <a:xfrm flipH="1">
            <a:off x="5132590" y="5171532"/>
            <a:ext cx="1334825" cy="258491"/>
          </a:xfrm>
          <a:prstGeom prst="line">
            <a:avLst/>
          </a:prstGeom>
          <a:ln w="50800">
            <a:solidFill>
              <a:srgbClr val="000000"/>
            </a:solidFill>
            <a:miter lim="400000"/>
            <a:tailEnd type="triangle"/>
          </a:ln>
        </p:spPr>
        <p:txBody>
          <a:bodyPr lIns="71437" tIns="71437" rIns="71437" bIns="71437" anchor="ctr"/>
          <a:lstStyle/>
          <a:p>
            <a:endParaRPr/>
          </a:p>
        </p:txBody>
      </p:sp>
      <p:sp>
        <p:nvSpPr>
          <p:cNvPr id="270" name="Line"/>
          <p:cNvSpPr/>
          <p:nvPr/>
        </p:nvSpPr>
        <p:spPr>
          <a:xfrm flipH="1">
            <a:off x="19348124" y="10632532"/>
            <a:ext cx="1334825" cy="258491"/>
          </a:xfrm>
          <a:prstGeom prst="line">
            <a:avLst/>
          </a:prstGeom>
          <a:ln w="50800">
            <a:solidFill>
              <a:srgbClr val="000000"/>
            </a:solidFill>
            <a:miter lim="400000"/>
            <a:tailEnd type="triangle"/>
          </a:ln>
        </p:spPr>
        <p:txBody>
          <a:bodyPr lIns="71437" tIns="71437" rIns="71437" bIns="71437" anchor="ctr"/>
          <a:lstStyle/>
          <a:p>
            <a:endParaRPr/>
          </a:p>
        </p:txBody>
      </p:sp>
      <p:sp>
        <p:nvSpPr>
          <p:cNvPr id="271" name="https://www.proteinatlas.org/humanproteome/blood+protein/proteins+detected+by+immunoassay"/>
          <p:cNvSpPr txBox="1"/>
          <p:nvPr/>
        </p:nvSpPr>
        <p:spPr>
          <a:xfrm>
            <a:off x="6418289" y="13012018"/>
            <a:ext cx="17927448" cy="626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algn="ctr" defTabSz="821531">
              <a:lnSpc>
                <a:spcPct val="100000"/>
              </a:lnSpc>
              <a:defRPr sz="3200" i="1" spc="0">
                <a:latin typeface="Helvetica Neue"/>
                <a:ea typeface="Helvetica Neue"/>
                <a:cs typeface="Helvetica Neue"/>
                <a:sym typeface="Helvetica Neue"/>
              </a:defRPr>
            </a:lvl1pPr>
          </a:lstStyle>
          <a:p>
            <a:r>
              <a:t>https://www.proteinatlas.org/humanproteome/blood+protein/proteins+detected+by+immunoassay</a:t>
            </a:r>
          </a:p>
        </p:txBody>
      </p:sp>
      <p:sp>
        <p:nvSpPr>
          <p:cNvPr id="272" name="12 orders of magnitude!"/>
          <p:cNvSpPr txBox="1"/>
          <p:nvPr/>
        </p:nvSpPr>
        <p:spPr>
          <a:xfrm>
            <a:off x="16629793" y="7938262"/>
            <a:ext cx="6776315" cy="837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algn="ctr" defTabSz="821531">
              <a:lnSpc>
                <a:spcPct val="100000"/>
              </a:lnSpc>
              <a:defRPr sz="4600" b="1" spc="0">
                <a:solidFill>
                  <a:srgbClr val="C82506"/>
                </a:solidFill>
                <a:latin typeface="Helvetica Neue"/>
                <a:ea typeface="Helvetica Neue"/>
                <a:cs typeface="Helvetica Neue"/>
                <a:sym typeface="Helvetica Neue"/>
              </a:defRPr>
            </a:lvl1pPr>
          </a:lstStyle>
          <a:p>
            <a:r>
              <a:rPr dirty="0"/>
              <a:t>12 orders of magnitude!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67" grpId="0" animBg="1"/>
      <p:bldP spid="268" grpId="0" animBg="1"/>
      <p:bldP spid="269" grpId="0" animBg="1"/>
      <p:bldP spid="270" grpId="0" animBg="1"/>
      <p:bldP spid="271" grpId="0" animBg="1"/>
      <p:bldP spid="27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867E2-58D2-4214-B6C4-8613C8F0D7C8}"/>
              </a:ext>
            </a:extLst>
          </p:cNvPr>
          <p:cNvPicPr>
            <a:picLocks noChangeAspect="1"/>
          </p:cNvPicPr>
          <p:nvPr/>
        </p:nvPicPr>
        <p:blipFill rotWithShape="1">
          <a:blip r:embed="rId3"/>
          <a:srcRect l="30339" t="31170" r="3224" b="36122"/>
          <a:stretch/>
        </p:blipFill>
        <p:spPr>
          <a:xfrm>
            <a:off x="4394627" y="4098633"/>
            <a:ext cx="15594745" cy="9073064"/>
          </a:xfrm>
          <a:prstGeom prst="rect">
            <a:avLst/>
          </a:prstGeom>
        </p:spPr>
      </p:pic>
      <p:grpSp>
        <p:nvGrpSpPr>
          <p:cNvPr id="278" name="Group"/>
          <p:cNvGrpSpPr/>
          <p:nvPr/>
        </p:nvGrpSpPr>
        <p:grpSpPr>
          <a:xfrm>
            <a:off x="21293247" y="118785"/>
            <a:ext cx="2964014" cy="980138"/>
            <a:chOff x="0" y="0"/>
            <a:chExt cx="2964012" cy="980137"/>
          </a:xfrm>
        </p:grpSpPr>
        <p:pic>
          <p:nvPicPr>
            <p:cNvPr id="276" name="image.png" descr="image.png"/>
            <p:cNvPicPr>
              <a:picLocks noChangeAspect="1"/>
            </p:cNvPicPr>
            <p:nvPr/>
          </p:nvPicPr>
          <p:blipFill>
            <a:blip r:embed="rId4"/>
            <a:srcRect l="755" t="21951" r="58673" b="13019"/>
            <a:stretch>
              <a:fillRect/>
            </a:stretch>
          </p:blipFill>
          <p:spPr>
            <a:xfrm>
              <a:off x="29384" y="0"/>
              <a:ext cx="2905058" cy="657087"/>
            </a:xfrm>
            <a:prstGeom prst="rect">
              <a:avLst/>
            </a:prstGeom>
            <a:ln w="12700" cap="flat">
              <a:noFill/>
              <a:miter lim="400000"/>
            </a:ln>
            <a:effectLst/>
          </p:spPr>
        </p:pic>
        <p:pic>
          <p:nvPicPr>
            <p:cNvPr id="277" name="image.png" descr="image.png"/>
            <p:cNvPicPr>
              <a:picLocks noChangeAspect="1"/>
            </p:cNvPicPr>
            <p:nvPr/>
          </p:nvPicPr>
          <p:blipFill>
            <a:blip r:embed="rId4"/>
            <a:srcRect l="58605" t="42052" b="28455"/>
            <a:stretch>
              <a:fillRect/>
            </a:stretch>
          </p:blipFill>
          <p:spPr>
            <a:xfrm>
              <a:off x="0" y="682135"/>
              <a:ext cx="2964013" cy="298003"/>
            </a:xfrm>
            <a:prstGeom prst="rect">
              <a:avLst/>
            </a:prstGeom>
            <a:ln w="12700" cap="flat">
              <a:noFill/>
              <a:miter lim="400000"/>
            </a:ln>
            <a:effectLst/>
          </p:spPr>
        </p:pic>
      </p:grpSp>
      <p:sp>
        <p:nvSpPr>
          <p:cNvPr id="283" name="12 orders of magnitude!"/>
          <p:cNvSpPr txBox="1"/>
          <p:nvPr/>
        </p:nvSpPr>
        <p:spPr>
          <a:xfrm>
            <a:off x="8298027" y="3680068"/>
            <a:ext cx="6776314" cy="837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algn="ctr" defTabSz="821531">
              <a:lnSpc>
                <a:spcPct val="100000"/>
              </a:lnSpc>
              <a:defRPr sz="4600" b="1" spc="0">
                <a:solidFill>
                  <a:srgbClr val="C82506"/>
                </a:solidFill>
                <a:latin typeface="Helvetica Neue"/>
                <a:ea typeface="Helvetica Neue"/>
                <a:cs typeface="Helvetica Neue"/>
                <a:sym typeface="Helvetica Neue"/>
              </a:defRPr>
            </a:lvl1pPr>
          </a:lstStyle>
          <a:p>
            <a:r>
              <a:rPr dirty="0"/>
              <a:t>12 orders of magnitude!</a:t>
            </a:r>
          </a:p>
        </p:txBody>
      </p:sp>
      <p:pic>
        <p:nvPicPr>
          <p:cNvPr id="2" name="Picture 1">
            <a:extLst>
              <a:ext uri="{FF2B5EF4-FFF2-40B4-BE49-F238E27FC236}">
                <a16:creationId xmlns:a16="http://schemas.microsoft.com/office/drawing/2014/main" id="{B1C5ACF1-A616-419C-A5F5-5BA8F07035B7}"/>
              </a:ext>
            </a:extLst>
          </p:cNvPr>
          <p:cNvPicPr>
            <a:picLocks noChangeAspect="1"/>
          </p:cNvPicPr>
          <p:nvPr/>
        </p:nvPicPr>
        <p:blipFill rotWithShape="1">
          <a:blip r:embed="rId5"/>
          <a:srcRect l="19514" t="14507" r="25194" b="12916"/>
          <a:stretch/>
        </p:blipFill>
        <p:spPr>
          <a:xfrm flipH="1">
            <a:off x="16807625" y="6708298"/>
            <a:ext cx="228096" cy="299404"/>
          </a:xfrm>
          <a:prstGeom prst="rect">
            <a:avLst/>
          </a:prstGeom>
        </p:spPr>
      </p:pic>
      <p:sp>
        <p:nvSpPr>
          <p:cNvPr id="13" name="object 4">
            <a:extLst>
              <a:ext uri="{FF2B5EF4-FFF2-40B4-BE49-F238E27FC236}">
                <a16:creationId xmlns:a16="http://schemas.microsoft.com/office/drawing/2014/main" id="{A6CCF7DA-EA7D-4543-B6FD-B1173E1F5846}"/>
              </a:ext>
            </a:extLst>
          </p:cNvPr>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14" name="object 2">
            <a:extLst>
              <a:ext uri="{FF2B5EF4-FFF2-40B4-BE49-F238E27FC236}">
                <a16:creationId xmlns:a16="http://schemas.microsoft.com/office/drawing/2014/main" id="{136B722C-6512-427D-B13D-B4DBF3564EC6}"/>
              </a:ext>
            </a:extLst>
          </p:cNvPr>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R="0" indent="15411" algn="ctr">
              <a:lnSpc>
                <a:spcPct val="100000"/>
              </a:lnSpc>
              <a:defRPr sz="7800" spc="0"/>
            </a:lvl1pPr>
          </a:lstStyle>
          <a:p>
            <a:r>
              <a:rPr dirty="0"/>
              <a:t>Why is measuring protein levels so difficult?</a:t>
            </a:r>
          </a:p>
        </p:txBody>
      </p:sp>
      <p:sp>
        <p:nvSpPr>
          <p:cNvPr id="15" name="Protein expression levels span a huge dynamic range">
            <a:extLst>
              <a:ext uri="{FF2B5EF4-FFF2-40B4-BE49-F238E27FC236}">
                <a16:creationId xmlns:a16="http://schemas.microsoft.com/office/drawing/2014/main" id="{4412D578-0040-4881-BD17-1A66B85D2B40}"/>
              </a:ext>
            </a:extLst>
          </p:cNvPr>
          <p:cNvSpPr txBox="1"/>
          <p:nvPr/>
        </p:nvSpPr>
        <p:spPr>
          <a:xfrm>
            <a:off x="3975025" y="2793797"/>
            <a:ext cx="16433950" cy="907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R="0" indent="0" defTabSz="821531">
              <a:lnSpc>
                <a:spcPct val="100000"/>
              </a:lnSpc>
              <a:spcBef>
                <a:spcPts val="5900"/>
              </a:spcBef>
              <a:defRPr sz="5400" spc="0"/>
            </a:lvl1pPr>
          </a:lstStyle>
          <a:p>
            <a:r>
              <a:t>Protein expression levels span a huge dynamic range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 name="Group"/>
          <p:cNvGrpSpPr/>
          <p:nvPr/>
        </p:nvGrpSpPr>
        <p:grpSpPr>
          <a:xfrm>
            <a:off x="21293247" y="118785"/>
            <a:ext cx="2964014" cy="980138"/>
            <a:chOff x="0" y="0"/>
            <a:chExt cx="2964012" cy="980137"/>
          </a:xfrm>
        </p:grpSpPr>
        <p:pic>
          <p:nvPicPr>
            <p:cNvPr id="288" name="image.png" descr="image.png"/>
            <p:cNvPicPr>
              <a:picLocks noChangeAspect="1"/>
            </p:cNvPicPr>
            <p:nvPr/>
          </p:nvPicPr>
          <p:blipFill>
            <a:blip r:embed="rId3"/>
            <a:srcRect l="755" t="21951" r="58673" b="13019"/>
            <a:stretch>
              <a:fillRect/>
            </a:stretch>
          </p:blipFill>
          <p:spPr>
            <a:xfrm>
              <a:off x="29384" y="0"/>
              <a:ext cx="2905058" cy="657087"/>
            </a:xfrm>
            <a:prstGeom prst="rect">
              <a:avLst/>
            </a:prstGeom>
            <a:ln w="12700" cap="flat">
              <a:noFill/>
              <a:miter lim="400000"/>
            </a:ln>
            <a:effectLst/>
          </p:spPr>
        </p:pic>
        <p:pic>
          <p:nvPicPr>
            <p:cNvPr id="289" name="image.png" descr="image.png"/>
            <p:cNvPicPr>
              <a:picLocks noChangeAspect="1"/>
            </p:cNvPicPr>
            <p:nvPr/>
          </p:nvPicPr>
          <p:blipFill>
            <a:blip r:embed="rId3"/>
            <a:srcRect l="58605" t="42052" b="28455"/>
            <a:stretch>
              <a:fillRect/>
            </a:stretch>
          </p:blipFill>
          <p:spPr>
            <a:xfrm>
              <a:off x="0" y="682135"/>
              <a:ext cx="2964013" cy="298003"/>
            </a:xfrm>
            <a:prstGeom prst="rect">
              <a:avLst/>
            </a:prstGeom>
            <a:ln w="12700" cap="flat">
              <a:noFill/>
              <a:miter lim="400000"/>
            </a:ln>
            <a:effectLst/>
          </p:spPr>
        </p:pic>
      </p:grpSp>
      <p:sp>
        <p:nvSpPr>
          <p:cNvPr id="291" name="object 4"/>
          <p:cNvSpPr/>
          <p:nvPr/>
        </p:nvSpPr>
        <p:spPr>
          <a:xfrm>
            <a:off x="1821773" y="2504552"/>
            <a:ext cx="20668320" cy="1"/>
          </a:xfrm>
          <a:prstGeom prst="line">
            <a:avLst/>
          </a:prstGeom>
          <a:ln w="50800">
            <a:solidFill>
              <a:srgbClr val="0E437D"/>
            </a:solidFill>
          </a:ln>
        </p:spPr>
        <p:txBody>
          <a:bodyPr lIns="41588" tIns="41588" rIns="41588" bIns="41588"/>
          <a:lstStyle/>
          <a:p>
            <a:pPr marR="0" indent="0">
              <a:lnSpc>
                <a:spcPct val="100000"/>
              </a:lnSpc>
              <a:defRPr sz="1800" spc="0"/>
            </a:pPr>
            <a:endParaRPr/>
          </a:p>
        </p:txBody>
      </p:sp>
      <p:sp>
        <p:nvSpPr>
          <p:cNvPr id="292" name="object 2"/>
          <p:cNvSpPr txBox="1"/>
          <p:nvPr/>
        </p:nvSpPr>
        <p:spPr>
          <a:xfrm>
            <a:off x="1693285" y="1062202"/>
            <a:ext cx="20997430" cy="115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R="0" indent="15411" algn="ctr">
              <a:lnSpc>
                <a:spcPct val="100000"/>
              </a:lnSpc>
              <a:defRPr sz="7800" spc="0"/>
            </a:lvl1pPr>
          </a:lstStyle>
          <a:p>
            <a:r>
              <a:t>Why is measuring protein levels so difficult?</a:t>
            </a:r>
          </a:p>
        </p:txBody>
      </p:sp>
      <p:sp>
        <p:nvSpPr>
          <p:cNvPr id="293" name="There is no amplification (e.g. PCR)…"/>
          <p:cNvSpPr txBox="1">
            <a:spLocks noGrp="1"/>
          </p:cNvSpPr>
          <p:nvPr>
            <p:ph type="body" idx="1"/>
          </p:nvPr>
        </p:nvSpPr>
        <p:spPr>
          <a:xfrm>
            <a:off x="2143247" y="3643312"/>
            <a:ext cx="20097506" cy="8840392"/>
          </a:xfrm>
          <a:prstGeom prst="rect">
            <a:avLst/>
          </a:prstGeom>
        </p:spPr>
        <p:txBody>
          <a:bodyPr lIns="71437" tIns="71437" rIns="71437" bIns="71437" anchor="ctr"/>
          <a:lstStyle/>
          <a:p>
            <a:pPr marL="750093" indent="-750093" defTabSz="821531">
              <a:spcBef>
                <a:spcPts val="5900"/>
              </a:spcBef>
              <a:buSzPct val="145000"/>
              <a:buChar char="•"/>
            </a:pPr>
            <a:r>
              <a:rPr dirty="0"/>
              <a:t>There is no amplification (</a:t>
            </a:r>
            <a:r>
              <a:rPr i="1" dirty="0"/>
              <a:t>e.g. </a:t>
            </a:r>
            <a:r>
              <a:rPr dirty="0"/>
              <a:t>PCR)</a:t>
            </a:r>
          </a:p>
          <a:p>
            <a:pPr marL="750093" indent="-750093" defTabSz="821531">
              <a:spcBef>
                <a:spcPts val="5900"/>
              </a:spcBef>
              <a:buSzPct val="145000"/>
              <a:buChar char="•"/>
            </a:pPr>
            <a:r>
              <a:rPr dirty="0"/>
              <a:t>Proteins are sticky</a:t>
            </a:r>
          </a:p>
          <a:p>
            <a:pPr marL="750093" lvl="4" indent="-750093" defTabSz="821531">
              <a:spcBef>
                <a:spcPts val="5900"/>
              </a:spcBef>
              <a:buSzPct val="145000"/>
              <a:buChar char="•"/>
            </a:pPr>
            <a:r>
              <a:rPr dirty="0"/>
              <a:t>Proteins are very common laboratory contaminants (keratin)</a:t>
            </a:r>
          </a:p>
          <a:p>
            <a:pPr marL="750093" lvl="4" indent="-750093" defTabSz="821531">
              <a:spcBef>
                <a:spcPts val="5900"/>
              </a:spcBef>
              <a:buSzPct val="145000"/>
              <a:buChar char="•"/>
            </a:pPr>
            <a:r>
              <a:rPr dirty="0"/>
              <a:t>Every protein is different</a:t>
            </a:r>
          </a:p>
          <a:p>
            <a:pPr lvl="5"/>
            <a:r>
              <a:rPr dirty="0"/>
              <a:t>Digesting proteins into peptides helps some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uiExpand="1" build="p" animBg="1"/>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2399526" indent="15411" algn="l" defTabSz="1109609" rtl="0" fontAlgn="auto" latinLnBrk="0" hangingPunct="0">
          <a:lnSpc>
            <a:spcPct val="107200"/>
          </a:lnSpc>
          <a:spcBef>
            <a:spcPts val="0"/>
          </a:spcBef>
          <a:spcAft>
            <a:spcPts val="0"/>
          </a:spcAft>
          <a:buClrTx/>
          <a:buSzTx/>
          <a:buFontTx/>
          <a:buNone/>
          <a:tabLst/>
          <a:defRPr kumimoji="0" sz="4800" b="0" i="0" u="none" strike="noStrike" cap="none" spc="-105"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2399526" indent="15411" algn="l" defTabSz="1109609" rtl="0" fontAlgn="auto" latinLnBrk="0" hangingPunct="0">
          <a:lnSpc>
            <a:spcPct val="107200"/>
          </a:lnSpc>
          <a:spcBef>
            <a:spcPts val="0"/>
          </a:spcBef>
          <a:spcAft>
            <a:spcPts val="0"/>
          </a:spcAft>
          <a:buClrTx/>
          <a:buSzTx/>
          <a:buFontTx/>
          <a:buNone/>
          <a:tabLst/>
          <a:defRPr kumimoji="0" sz="4800" b="0" i="0" u="none" strike="noStrike" cap="none" spc="-105"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836</TotalTime>
  <Words>5409</Words>
  <Application>Microsoft Office PowerPoint</Application>
  <PresentationFormat>Custom</PresentationFormat>
  <Paragraphs>458</Paragraphs>
  <Slides>43</Slides>
  <Notes>42</Notes>
  <HiddenSlides>14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Helvetica Light</vt:lpstr>
      <vt:lpstr>Helvetica Neue</vt:lpstr>
      <vt:lpstr>Helvetica Neue Light</vt:lpstr>
      <vt:lpstr>Helvetica Neue Medium</vt:lpstr>
      <vt:lpstr>Helvetica Neue Thin</vt:lpstr>
      <vt:lpstr>White</vt:lpstr>
      <vt:lpstr>Mass Spectrometry and Proteomics in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Increase in proteome coverage over the years</vt:lpstr>
      <vt:lpstr>PowerPoint Presentation</vt:lpstr>
      <vt:lpstr>PowerPoint Presentation</vt:lpstr>
      <vt:lpstr>PowerPoint Presentation</vt:lpstr>
      <vt:lpstr>Mass spectrometer data acquisition</vt:lpstr>
      <vt:lpstr>Mass spectrometer data acquisition (DDA)</vt:lpstr>
      <vt:lpstr>Mass spectrometer data acquisition (DDA)</vt:lpstr>
      <vt:lpstr>Mass spectrometer data acquisition (DDA)</vt:lpstr>
      <vt:lpstr>Mass spectrometer data acquisition (DDA)</vt:lpstr>
      <vt:lpstr>PowerPoint Presentation</vt:lpstr>
      <vt:lpstr>Isolate and Fragment the Peptides in the Mass Spectrometer</vt:lpstr>
      <vt:lpstr>Mass spectrometer data acquisition (DDA)</vt:lpstr>
      <vt:lpstr>Mass spectrometer data acquisition (DDA)</vt:lpstr>
      <vt:lpstr>Mass Spectrometer Data Acquisition- Real Results</vt:lpstr>
      <vt:lpstr>Identify the Peptide Using Computer Software</vt:lpstr>
      <vt:lpstr>Identify the Peptide Using Computer Software</vt:lpstr>
      <vt:lpstr>Identify the Peptide Using Computer Software</vt:lpstr>
      <vt:lpstr>Identify the Peptide Using Computer Software</vt:lpstr>
      <vt:lpstr>PowerPoint Presentation</vt:lpstr>
      <vt:lpstr>Applications of LC-MS/MS</vt:lpstr>
      <vt:lpstr>Applications of LC-MS/MS: Differential Expression</vt:lpstr>
      <vt:lpstr>Application of LC-MS/MS:  Measuring differential protein expression (Unlabeled)</vt:lpstr>
      <vt:lpstr>Application of LC-MS/MS:  Measuring differential protein expression (Labeled)</vt:lpstr>
      <vt:lpstr>Example Application of LC-MS/MS: Tandem Mass Tags (TMT)</vt:lpstr>
      <vt:lpstr>Applications of LC-MS/MS: IP-MS</vt:lpstr>
      <vt:lpstr>Application of LC-MS/MS:  Identification of Interacting Proteins (IP-MS)</vt:lpstr>
      <vt:lpstr>Application of LC-MS/MS:  Identification of Interacting Proteins (BioID)</vt:lpstr>
      <vt:lpstr>Example Application of LC-MS/MS: Reversible post-translational modification (PTM)  of amino acids</vt:lpstr>
      <vt:lpstr>Example Application of LC-MS/MS: Reversible post-translational modification (PTM)  of amino acids</vt:lpstr>
      <vt:lpstr>Example Application of LC-MS/MS: Reversible post-translational modification (PTM)  of amino acids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Mass Spectrometry and Proteomics in Research</dc:title>
  <dc:creator>Kyle Swovick</dc:creator>
  <cp:lastModifiedBy>Swovick, Kyle T</cp:lastModifiedBy>
  <cp:revision>36</cp:revision>
  <dcterms:modified xsi:type="dcterms:W3CDTF">2022-11-18T18:17:40Z</dcterms:modified>
</cp:coreProperties>
</file>